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gotquestions.org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hristian Worldview Apologetics…"/>
          <p:cNvSpPr txBox="1"/>
          <p:nvPr/>
        </p:nvSpPr>
        <p:spPr>
          <a:xfrm>
            <a:off x="5755798" y="5815872"/>
            <a:ext cx="12872404" cy="208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500">
                <a:solidFill>
                  <a:srgbClr val="000000"/>
                </a:solidFill>
              </a:defRPr>
            </a:pPr>
            <a:r>
              <a:t>Christian Worldview Apologetics</a:t>
            </a:r>
          </a:p>
          <a:p>
            <a:pPr>
              <a:defRPr b="1" sz="6500">
                <a:solidFill>
                  <a:srgbClr val="000000"/>
                </a:solidFill>
              </a:defRPr>
            </a:pPr>
            <a:r>
              <a:t>Class </a:t>
            </a:r>
            <a:r>
              <a:t>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Arbitrariness"/>
          <p:cNvSpPr txBox="1"/>
          <p:nvPr/>
        </p:nvSpPr>
        <p:spPr>
          <a:xfrm>
            <a:off x="10105390" y="2179322"/>
            <a:ext cx="4173221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500">
                <a:solidFill>
                  <a:srgbClr val="FA0000"/>
                </a:solidFill>
              </a:defRPr>
            </a:lvl1pPr>
          </a:lstStyle>
          <a:p>
            <a:pPr/>
            <a:r>
              <a:t>Context</a:t>
            </a:r>
          </a:p>
        </p:txBody>
      </p:sp>
      <p:sp>
        <p:nvSpPr>
          <p:cNvPr id="195" name="Key Intellectual Sins of Unbelievers"/>
          <p:cNvSpPr txBox="1"/>
          <p:nvPr/>
        </p:nvSpPr>
        <p:spPr>
          <a:xfrm>
            <a:off x="8325804" y="389161"/>
            <a:ext cx="7732396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>
                <a:solidFill>
                  <a:srgbClr val="000000"/>
                </a:solidFill>
              </a:defRPr>
            </a:lvl1pPr>
          </a:lstStyle>
          <a:p>
            <a:pPr/>
            <a:r>
              <a:t>Hermeneutics</a:t>
            </a:r>
          </a:p>
        </p:txBody>
      </p:sp>
      <p:sp>
        <p:nvSpPr>
          <p:cNvPr id="196" name="Who is speaking?…"/>
          <p:cNvSpPr txBox="1"/>
          <p:nvPr/>
        </p:nvSpPr>
        <p:spPr>
          <a:xfrm>
            <a:off x="66622" y="4377726"/>
            <a:ext cx="24250755" cy="82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548640">
              <a:defRPr b="1" sz="6600">
                <a:solidFill>
                  <a:srgbClr val="000000"/>
                </a:solidFill>
              </a:defRPr>
            </a:pPr>
            <a:r>
              <a:t>Who is speaking? </a:t>
            </a:r>
          </a:p>
          <a:p>
            <a:pPr indent="548640">
              <a:defRPr b="1" sz="6600">
                <a:solidFill>
                  <a:srgbClr val="000000"/>
                </a:solidFill>
              </a:defRPr>
            </a:pPr>
          </a:p>
          <a:p>
            <a:pPr indent="548640">
              <a:defRPr b="1" sz="6600">
                <a:solidFill>
                  <a:srgbClr val="000000"/>
                </a:solidFill>
              </a:defRPr>
            </a:pPr>
            <a:r>
              <a:t>What is the historical setting in which they spoke?</a:t>
            </a:r>
          </a:p>
          <a:p>
            <a:pPr indent="548640">
              <a:defRPr b="1" sz="6600">
                <a:solidFill>
                  <a:srgbClr val="000000"/>
                </a:solidFill>
              </a:defRPr>
            </a:pPr>
          </a:p>
          <a:p>
            <a:pPr indent="548640">
              <a:defRPr b="1" sz="6600">
                <a:solidFill>
                  <a:srgbClr val="000000"/>
                </a:solidFill>
              </a:defRPr>
            </a:pPr>
            <a:r>
              <a:t>How would the original audience have understood what was written/spoken?</a:t>
            </a:r>
          </a:p>
          <a:p>
            <a:pPr indent="548640">
              <a:defRPr b="1" sz="6600">
                <a:solidFill>
                  <a:srgbClr val="000000"/>
                </a:solidFill>
              </a:defRPr>
            </a:pPr>
          </a:p>
          <a:p>
            <a:pPr indent="548640">
              <a:defRPr b="1" sz="6600">
                <a:solidFill>
                  <a:srgbClr val="000000"/>
                </a:solidFill>
              </a:defRPr>
            </a:pPr>
            <a:r>
              <a:t>How does this verse fit into the verses before and after it?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Do not answer a fool according to his folly,…"/>
          <p:cNvSpPr txBox="1"/>
          <p:nvPr/>
        </p:nvSpPr>
        <p:spPr>
          <a:xfrm>
            <a:off x="2137361" y="5168899"/>
            <a:ext cx="20109278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7200">
                <a:solidFill>
                  <a:srgbClr val="08080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There is neither Jew nor Greek, there is neither slave nor free, </a:t>
            </a:r>
            <a:r>
              <a:t>there is neither male nor female; for you are all one in Christ Jesus.</a:t>
            </a:r>
          </a:p>
        </p:txBody>
      </p:sp>
      <p:sp>
        <p:nvSpPr>
          <p:cNvPr id="199" name="Proverbs 26:4-5"/>
          <p:cNvSpPr txBox="1"/>
          <p:nvPr/>
        </p:nvSpPr>
        <p:spPr>
          <a:xfrm>
            <a:off x="17700395" y="12524858"/>
            <a:ext cx="637396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152400" defTabSz="457200"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Galatians 3:28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 not answer a fool according to his folly,…"/>
          <p:cNvSpPr txBox="1"/>
          <p:nvPr/>
        </p:nvSpPr>
        <p:spPr>
          <a:xfrm>
            <a:off x="815695" y="5168899"/>
            <a:ext cx="22752610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7200">
                <a:solidFill>
                  <a:srgbClr val="08080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And I also say to you that you are Peter, and </a:t>
            </a:r>
            <a:r>
              <a:t>on this rock I will build My church</a:t>
            </a:r>
            <a:r>
              <a:t>, and the gates of Hades shall not prevail against it.</a:t>
            </a:r>
          </a:p>
        </p:txBody>
      </p:sp>
      <p:sp>
        <p:nvSpPr>
          <p:cNvPr id="202" name="Proverbs 26:4-5"/>
          <p:cNvSpPr txBox="1"/>
          <p:nvPr/>
        </p:nvSpPr>
        <p:spPr>
          <a:xfrm>
            <a:off x="17700395" y="12524858"/>
            <a:ext cx="637396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152400" defTabSz="457200"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Matthew 16:18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Do not answer a fool according to his folly,…"/>
          <p:cNvSpPr txBox="1"/>
          <p:nvPr/>
        </p:nvSpPr>
        <p:spPr>
          <a:xfrm>
            <a:off x="815695" y="5168899"/>
            <a:ext cx="22752610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7200">
                <a:solidFill>
                  <a:srgbClr val="08080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For I know the thoughts that I think toward you, says the Lord, thoughts of peace and not of evil, to give you a future and a hope.</a:t>
            </a:r>
          </a:p>
        </p:txBody>
      </p:sp>
      <p:sp>
        <p:nvSpPr>
          <p:cNvPr id="205" name="Proverbs 26:4-5"/>
          <p:cNvSpPr txBox="1"/>
          <p:nvPr/>
        </p:nvSpPr>
        <p:spPr>
          <a:xfrm>
            <a:off x="17700395" y="12524858"/>
            <a:ext cx="637396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152400" defTabSz="457200"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Jeremiah 29:11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 not answer a fool according to his folly,…"/>
          <p:cNvSpPr txBox="1"/>
          <p:nvPr/>
        </p:nvSpPr>
        <p:spPr>
          <a:xfrm>
            <a:off x="815695" y="4622800"/>
            <a:ext cx="22752610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7200">
                <a:solidFill>
                  <a:srgbClr val="08080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For thus says the Lord: ‘After seventy years are completed at Babylon, I will visit you and perform My good word toward you, and cause you to return to this place.”</a:t>
            </a:r>
          </a:p>
        </p:txBody>
      </p:sp>
      <p:sp>
        <p:nvSpPr>
          <p:cNvPr id="208" name="Proverbs 26:4-5"/>
          <p:cNvSpPr txBox="1"/>
          <p:nvPr/>
        </p:nvSpPr>
        <p:spPr>
          <a:xfrm>
            <a:off x="17700395" y="12524858"/>
            <a:ext cx="637396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152400" defTabSz="457200"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Jeremiah 29:10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yt1s.com - Banned Mormon Cartoon  EXTENDED VERSION_360p.mp4" descr="yt1s.com - Banned Mormon Cartoon  EXTENDED VERSION_360p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975381" y="86607"/>
            <a:ext cx="18433238" cy="13542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218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Arbitrariness"/>
          <p:cNvSpPr txBox="1"/>
          <p:nvPr/>
        </p:nvSpPr>
        <p:spPr>
          <a:xfrm>
            <a:off x="3260819" y="2179322"/>
            <a:ext cx="17862361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500">
                <a:solidFill>
                  <a:srgbClr val="FA0000"/>
                </a:solidFill>
              </a:defRPr>
            </a:lvl1pPr>
          </a:lstStyle>
          <a:p>
            <a:pPr/>
            <a:r>
              <a:t>Principles of Interpreting Scripture</a:t>
            </a:r>
          </a:p>
        </p:txBody>
      </p:sp>
      <p:sp>
        <p:nvSpPr>
          <p:cNvPr id="156" name="Key Intellectual Sins of Unbelievers"/>
          <p:cNvSpPr txBox="1"/>
          <p:nvPr/>
        </p:nvSpPr>
        <p:spPr>
          <a:xfrm>
            <a:off x="8325804" y="389161"/>
            <a:ext cx="7732396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>
                <a:solidFill>
                  <a:srgbClr val="000000"/>
                </a:solidFill>
              </a:defRPr>
            </a:lvl1pPr>
          </a:lstStyle>
          <a:p>
            <a:pPr/>
            <a:r>
              <a:t>Hermeneutics</a:t>
            </a:r>
          </a:p>
        </p:txBody>
      </p:sp>
      <p:sp>
        <p:nvSpPr>
          <p:cNvPr id="157" name="Do not answer a fool according to his folly,…"/>
          <p:cNvSpPr txBox="1"/>
          <p:nvPr/>
        </p:nvSpPr>
        <p:spPr>
          <a:xfrm>
            <a:off x="2137361" y="5168899"/>
            <a:ext cx="20109278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7200">
                <a:solidFill>
                  <a:srgbClr val="08080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Be diligent to present yourself approved to God, a worker who does not need to be ashamed, </a:t>
            </a:r>
            <a:r>
              <a:t>rightly dividing the word of truth</a:t>
            </a:r>
            <a:r>
              <a:t>.</a:t>
            </a:r>
          </a:p>
        </p:txBody>
      </p:sp>
      <p:sp>
        <p:nvSpPr>
          <p:cNvPr id="158" name="Proverbs 26:4-5"/>
          <p:cNvSpPr txBox="1"/>
          <p:nvPr/>
        </p:nvSpPr>
        <p:spPr>
          <a:xfrm>
            <a:off x="17700395" y="12524858"/>
            <a:ext cx="637396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152400" defTabSz="457200"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2 Timothy 2:15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rbitrariness"/>
          <p:cNvSpPr txBox="1"/>
          <p:nvPr/>
        </p:nvSpPr>
        <p:spPr>
          <a:xfrm>
            <a:off x="6088030" y="2179322"/>
            <a:ext cx="12207939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500">
                <a:solidFill>
                  <a:srgbClr val="FA0000"/>
                </a:solidFill>
              </a:defRPr>
            </a:lvl1pPr>
          </a:lstStyle>
          <a:p>
            <a:pPr/>
            <a:r>
              <a:t>Perspicuity of Scripture</a:t>
            </a:r>
          </a:p>
        </p:txBody>
      </p:sp>
      <p:sp>
        <p:nvSpPr>
          <p:cNvPr id="161" name="Key Intellectual Sins of Unbelievers"/>
          <p:cNvSpPr txBox="1"/>
          <p:nvPr/>
        </p:nvSpPr>
        <p:spPr>
          <a:xfrm>
            <a:off x="8325804" y="389161"/>
            <a:ext cx="7732396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>
                <a:solidFill>
                  <a:srgbClr val="000000"/>
                </a:solidFill>
              </a:defRPr>
            </a:lvl1pPr>
          </a:lstStyle>
          <a:p>
            <a:pPr/>
            <a:r>
              <a:t>Hermeneutics</a:t>
            </a:r>
          </a:p>
        </p:txBody>
      </p:sp>
      <p:sp>
        <p:nvSpPr>
          <p:cNvPr id="162" name="In short, the doctrine of perspicuity means that the central message of the Bible is clear and understandable and that the Bible itself can be properly interpreted in a normal, literal sense."/>
          <p:cNvSpPr txBox="1"/>
          <p:nvPr/>
        </p:nvSpPr>
        <p:spPr>
          <a:xfrm>
            <a:off x="1999980" y="5304627"/>
            <a:ext cx="20384040" cy="547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7000">
                <a:solidFill>
                  <a:srgbClr val="000000"/>
                </a:solidFill>
              </a:defRPr>
            </a:lvl1pPr>
          </a:lstStyle>
          <a:p>
            <a:pPr/>
            <a:r>
              <a:t>In short, the doctrine of perspicuity means that the central message of the Bible is clear and understandable and that the Bible itself can be properly interpreted in a normal, literal sense.</a:t>
            </a:r>
          </a:p>
        </p:txBody>
      </p:sp>
      <p:sp>
        <p:nvSpPr>
          <p:cNvPr id="163" name="Proverbs 26:4-5"/>
          <p:cNvSpPr txBox="1"/>
          <p:nvPr/>
        </p:nvSpPr>
        <p:spPr>
          <a:xfrm>
            <a:off x="17700395" y="12524858"/>
            <a:ext cx="637396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152400" defTabSz="457200">
              <a:defRPr sz="5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gotquestions.org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rbitrariness"/>
          <p:cNvSpPr txBox="1"/>
          <p:nvPr/>
        </p:nvSpPr>
        <p:spPr>
          <a:xfrm>
            <a:off x="6088030" y="2179322"/>
            <a:ext cx="12207939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500">
                <a:solidFill>
                  <a:srgbClr val="FA0000"/>
                </a:solidFill>
              </a:defRPr>
            </a:lvl1pPr>
          </a:lstStyle>
          <a:p>
            <a:pPr/>
            <a:r>
              <a:t>Perspicuity of Scripture</a:t>
            </a:r>
          </a:p>
        </p:txBody>
      </p:sp>
      <p:sp>
        <p:nvSpPr>
          <p:cNvPr id="166" name="Key Intellectual Sins of Unbelievers"/>
          <p:cNvSpPr txBox="1"/>
          <p:nvPr/>
        </p:nvSpPr>
        <p:spPr>
          <a:xfrm>
            <a:off x="8325804" y="389161"/>
            <a:ext cx="7732396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>
                <a:solidFill>
                  <a:srgbClr val="000000"/>
                </a:solidFill>
              </a:defRPr>
            </a:lvl1pPr>
          </a:lstStyle>
          <a:p>
            <a:pPr/>
            <a:r>
              <a:t>Hermeneutics</a:t>
            </a:r>
          </a:p>
        </p:txBody>
      </p:sp>
      <p:sp>
        <p:nvSpPr>
          <p:cNvPr id="167" name="Bible was available only in Latin - a language most people could not read. Quote is in response to a Catholic scholar who was eating with Tyndale. The scholar said, “We were better be without God’s law than the pope’s.”"/>
          <p:cNvSpPr txBox="1"/>
          <p:nvPr/>
        </p:nvSpPr>
        <p:spPr>
          <a:xfrm>
            <a:off x="1999980" y="-7289607"/>
            <a:ext cx="20384040" cy="655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7000">
                <a:solidFill>
                  <a:srgbClr val="000000"/>
                </a:solidFill>
              </a:defRPr>
            </a:lvl1pPr>
          </a:lstStyle>
          <a:p>
            <a:pPr/>
            <a:r>
              <a:t>Bible was available only in Latin - a language most people could not read. Quote is in response to a Catholic scholar who was eating with Tyndale. The scholar said, “We were better be without God’s law than the pope’s.”</a:t>
            </a:r>
          </a:p>
        </p:txBody>
      </p:sp>
      <p:sp>
        <p:nvSpPr>
          <p:cNvPr id="168" name="“I defy the pope and all his laws…If God spares my life, ere many years I will cause a boy who drives a plough to know more of the scriptures than you do.”"/>
          <p:cNvSpPr txBox="1"/>
          <p:nvPr/>
        </p:nvSpPr>
        <p:spPr>
          <a:xfrm>
            <a:off x="1999980" y="7029643"/>
            <a:ext cx="20384040" cy="439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7000">
                <a:solidFill>
                  <a:srgbClr val="000000"/>
                </a:solidFill>
              </a:defRPr>
            </a:lvl1pPr>
          </a:lstStyle>
          <a:p>
            <a:pPr/>
            <a:r>
              <a:t>“I defy the pope and all his laws…If God spares my life, ere many years I will cause a boy who drives a plough to know more of the scriptures than you do.”</a:t>
            </a:r>
          </a:p>
        </p:txBody>
      </p:sp>
      <p:sp>
        <p:nvSpPr>
          <p:cNvPr id="169" name="William Tyndale"/>
          <p:cNvSpPr txBox="1"/>
          <p:nvPr/>
        </p:nvSpPr>
        <p:spPr>
          <a:xfrm>
            <a:off x="8418348" y="3994062"/>
            <a:ext cx="7547304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7000">
                <a:solidFill>
                  <a:srgbClr val="000000"/>
                </a:solidFill>
              </a:defRPr>
            </a:lvl1pPr>
          </a:lstStyle>
          <a:p>
            <a:pPr/>
            <a:r>
              <a:t>William Tyndale</a:t>
            </a:r>
          </a:p>
        </p:txBody>
      </p:sp>
      <p:sp>
        <p:nvSpPr>
          <p:cNvPr id="170" name="1494 –1536"/>
          <p:cNvSpPr txBox="1"/>
          <p:nvPr/>
        </p:nvSpPr>
        <p:spPr>
          <a:xfrm>
            <a:off x="9524776" y="5077728"/>
            <a:ext cx="5334448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7000">
                <a:solidFill>
                  <a:srgbClr val="000000"/>
                </a:solidFill>
              </a:defRPr>
            </a:lvl1pPr>
          </a:lstStyle>
          <a:p>
            <a:pPr/>
            <a:r>
              <a:t>1494 –1536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Arbitrariness"/>
          <p:cNvSpPr txBox="1"/>
          <p:nvPr/>
        </p:nvSpPr>
        <p:spPr>
          <a:xfrm>
            <a:off x="6358984" y="2179322"/>
            <a:ext cx="11666031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500">
                <a:solidFill>
                  <a:srgbClr val="FA0000"/>
                </a:solidFill>
              </a:defRPr>
            </a:lvl1pPr>
          </a:lstStyle>
          <a:p>
            <a:pPr/>
            <a:r>
              <a:t>Exegesis vs. Eisegesis</a:t>
            </a:r>
          </a:p>
        </p:txBody>
      </p:sp>
      <p:sp>
        <p:nvSpPr>
          <p:cNvPr id="173" name="Key Intellectual Sins of Unbelievers"/>
          <p:cNvSpPr txBox="1"/>
          <p:nvPr/>
        </p:nvSpPr>
        <p:spPr>
          <a:xfrm>
            <a:off x="8325804" y="389161"/>
            <a:ext cx="7732396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>
                <a:solidFill>
                  <a:srgbClr val="000000"/>
                </a:solidFill>
              </a:defRPr>
            </a:lvl1pPr>
          </a:lstStyle>
          <a:p>
            <a:pPr/>
            <a:r>
              <a:t>Hermeneutics</a:t>
            </a:r>
          </a:p>
        </p:txBody>
      </p:sp>
      <p:sp>
        <p:nvSpPr>
          <p:cNvPr id="174" name="Exegesis means “to lead out of”. This method of interpretation seeks to establish doctrine and theology by drawing the meaning out of the text. The goal is objectivity."/>
          <p:cNvSpPr txBox="1"/>
          <p:nvPr/>
        </p:nvSpPr>
        <p:spPr>
          <a:xfrm>
            <a:off x="1999980" y="4063388"/>
            <a:ext cx="20384040" cy="4141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548640">
              <a:defRPr b="1" sz="6600">
                <a:solidFill>
                  <a:srgbClr val="000000"/>
                </a:solidFill>
              </a:defRPr>
            </a:pPr>
            <a:r>
              <a:rPr>
                <a:solidFill>
                  <a:srgbClr val="FA0000"/>
                </a:solidFill>
              </a:rPr>
              <a:t>Exegesis</a:t>
            </a:r>
            <a:r>
              <a:t> means “to lead out of”. This method of interpretation seeks to establish doctrine and theology by drawing the meaning out of the text. The goal is objectivity.</a:t>
            </a:r>
          </a:p>
        </p:txBody>
      </p:sp>
      <p:sp>
        <p:nvSpPr>
          <p:cNvPr id="175" name="Eisegesis means “to lead into”. This method of interpretation seeks to establish doctrine and theology by injecting preconceived ideas into the text. This approach is decidedly subjective."/>
          <p:cNvSpPr txBox="1"/>
          <p:nvPr/>
        </p:nvSpPr>
        <p:spPr>
          <a:xfrm>
            <a:off x="1999980" y="8710353"/>
            <a:ext cx="20384040" cy="4141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548640">
              <a:defRPr b="1" sz="6600">
                <a:solidFill>
                  <a:srgbClr val="000000"/>
                </a:solidFill>
              </a:defRPr>
            </a:pPr>
            <a:r>
              <a:rPr>
                <a:solidFill>
                  <a:srgbClr val="FA0000"/>
                </a:solidFill>
              </a:rPr>
              <a:t>Eisegesis</a:t>
            </a:r>
            <a:r>
              <a:t> means “to lead into”. This method of interpretation seeks to establish doctrine and theology by injecting preconceived ideas into the text. This approach is decidedly subjective.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2"/>
      <p:bldP build="whole" bldLvl="1" animBg="1" rev="0" advAuto="0" spid="17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Arbitrariness"/>
          <p:cNvSpPr txBox="1"/>
          <p:nvPr/>
        </p:nvSpPr>
        <p:spPr>
          <a:xfrm>
            <a:off x="2357818" y="2179322"/>
            <a:ext cx="19668364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500">
                <a:solidFill>
                  <a:srgbClr val="FA0000"/>
                </a:solidFill>
              </a:defRPr>
            </a:lvl1pPr>
          </a:lstStyle>
          <a:p>
            <a:pPr/>
            <a:r>
              <a:t>Author’s Intent vs. Reader’s Response</a:t>
            </a:r>
          </a:p>
        </p:txBody>
      </p:sp>
      <p:sp>
        <p:nvSpPr>
          <p:cNvPr id="178" name="Key Intellectual Sins of Unbelievers"/>
          <p:cNvSpPr txBox="1"/>
          <p:nvPr/>
        </p:nvSpPr>
        <p:spPr>
          <a:xfrm>
            <a:off x="8325804" y="389161"/>
            <a:ext cx="7732396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>
                <a:solidFill>
                  <a:srgbClr val="000000"/>
                </a:solidFill>
              </a:defRPr>
            </a:lvl1pPr>
          </a:lstStyle>
          <a:p>
            <a:pPr/>
            <a:r>
              <a:t>Hermeneutics</a:t>
            </a:r>
          </a:p>
        </p:txBody>
      </p:sp>
      <p:sp>
        <p:nvSpPr>
          <p:cNvPr id="179" name="Faithful Bible interpretation is based on discovering the author/speaker’s intent."/>
          <p:cNvSpPr txBox="1"/>
          <p:nvPr/>
        </p:nvSpPr>
        <p:spPr>
          <a:xfrm>
            <a:off x="694125" y="5371488"/>
            <a:ext cx="22995750" cy="2109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Faithful Bible interpretation is based on discovering the author/speaker’s intent. </a:t>
            </a:r>
          </a:p>
        </p:txBody>
      </p:sp>
      <p:sp>
        <p:nvSpPr>
          <p:cNvPr id="180" name="Meaning is not determined by the reader/listener’s response."/>
          <p:cNvSpPr txBox="1"/>
          <p:nvPr/>
        </p:nvSpPr>
        <p:spPr>
          <a:xfrm>
            <a:off x="1702384" y="9294553"/>
            <a:ext cx="20979233" cy="2109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548640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Meaning is not determined by the reader/listener’s response.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2"/>
      <p:bldP build="whole" bldLvl="1" animBg="1" rev="0" advAuto="0" spid="17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rbitrariness"/>
          <p:cNvSpPr txBox="1"/>
          <p:nvPr/>
        </p:nvSpPr>
        <p:spPr>
          <a:xfrm>
            <a:off x="4460684" y="2179322"/>
            <a:ext cx="15462632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500">
                <a:solidFill>
                  <a:srgbClr val="FA0000"/>
                </a:solidFill>
              </a:defRPr>
            </a:lvl1pPr>
          </a:lstStyle>
          <a:p>
            <a:pPr/>
            <a:r>
              <a:t>Interpretation and Application</a:t>
            </a:r>
          </a:p>
        </p:txBody>
      </p:sp>
      <p:sp>
        <p:nvSpPr>
          <p:cNvPr id="183" name="Key Intellectual Sins of Unbelievers"/>
          <p:cNvSpPr txBox="1"/>
          <p:nvPr/>
        </p:nvSpPr>
        <p:spPr>
          <a:xfrm>
            <a:off x="8325804" y="389161"/>
            <a:ext cx="7732396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>
                <a:solidFill>
                  <a:srgbClr val="000000"/>
                </a:solidFill>
              </a:defRPr>
            </a:lvl1pPr>
          </a:lstStyle>
          <a:p>
            <a:pPr/>
            <a:r>
              <a:t>Hermeneutics</a:t>
            </a:r>
          </a:p>
        </p:txBody>
      </p:sp>
      <p:sp>
        <p:nvSpPr>
          <p:cNvPr id="184" name="There is only one valid interpretation of any given text."/>
          <p:cNvSpPr txBox="1"/>
          <p:nvPr/>
        </p:nvSpPr>
        <p:spPr>
          <a:xfrm>
            <a:off x="694125" y="5015888"/>
            <a:ext cx="22995750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There is only one valid interpretation of any given text.</a:t>
            </a:r>
          </a:p>
        </p:txBody>
      </p:sp>
      <p:sp>
        <p:nvSpPr>
          <p:cNvPr id="185" name="There are many applications that flow out of the proper interpretation."/>
          <p:cNvSpPr txBox="1"/>
          <p:nvPr/>
        </p:nvSpPr>
        <p:spPr>
          <a:xfrm>
            <a:off x="755218" y="7567353"/>
            <a:ext cx="22873565" cy="2109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548640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There are many applications that flow out of the proper interpretation.</a:t>
            </a:r>
          </a:p>
        </p:txBody>
      </p:sp>
      <p:sp>
        <p:nvSpPr>
          <p:cNvPr id="186" name="This means that not all interpretations are valid."/>
          <p:cNvSpPr txBox="1"/>
          <p:nvPr/>
        </p:nvSpPr>
        <p:spPr>
          <a:xfrm>
            <a:off x="2362466" y="11134818"/>
            <a:ext cx="19659068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548640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This means that not all interpretations are valid.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2"/>
      <p:bldP build="whole" bldLvl="1" animBg="1" rev="0" advAuto="0" spid="186" grpId="3"/>
      <p:bldP build="whole" bldLvl="1" animBg="1" rev="0" advAuto="0" spid="18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rbitrariness"/>
          <p:cNvSpPr txBox="1"/>
          <p:nvPr/>
        </p:nvSpPr>
        <p:spPr>
          <a:xfrm>
            <a:off x="4607496" y="2179322"/>
            <a:ext cx="15169008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500">
                <a:solidFill>
                  <a:srgbClr val="FA0000"/>
                </a:solidFill>
              </a:defRPr>
            </a:lvl1pPr>
          </a:lstStyle>
          <a:p>
            <a:pPr/>
            <a:r>
              <a:t>Scripture Interprets Scripture</a:t>
            </a:r>
          </a:p>
        </p:txBody>
      </p:sp>
      <p:sp>
        <p:nvSpPr>
          <p:cNvPr id="189" name="Key Intellectual Sins of Unbelievers"/>
          <p:cNvSpPr txBox="1"/>
          <p:nvPr/>
        </p:nvSpPr>
        <p:spPr>
          <a:xfrm>
            <a:off x="8325804" y="389161"/>
            <a:ext cx="7732396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>
                <a:solidFill>
                  <a:srgbClr val="000000"/>
                </a:solidFill>
              </a:defRPr>
            </a:lvl1pPr>
          </a:lstStyle>
          <a:p>
            <a:pPr/>
            <a:r>
              <a:t>Hermeneutics</a:t>
            </a:r>
          </a:p>
        </p:txBody>
      </p:sp>
      <p:sp>
        <p:nvSpPr>
          <p:cNvPr id="190" name="Define words and concepts using the Bible itself."/>
          <p:cNvSpPr txBox="1"/>
          <p:nvPr/>
        </p:nvSpPr>
        <p:spPr>
          <a:xfrm>
            <a:off x="694125" y="4697153"/>
            <a:ext cx="22995751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Define words and concepts using the Bible itself.</a:t>
            </a:r>
          </a:p>
        </p:txBody>
      </p:sp>
      <p:sp>
        <p:nvSpPr>
          <p:cNvPr id="191" name="Clear passages shed light on difficult passages."/>
          <p:cNvSpPr txBox="1"/>
          <p:nvPr/>
        </p:nvSpPr>
        <p:spPr>
          <a:xfrm>
            <a:off x="694125" y="7516553"/>
            <a:ext cx="22995750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Clear passages shed light on difficult passages.</a:t>
            </a:r>
          </a:p>
        </p:txBody>
      </p:sp>
      <p:sp>
        <p:nvSpPr>
          <p:cNvPr id="192" name="Scripture does not contradict Scripture."/>
          <p:cNvSpPr txBox="1"/>
          <p:nvPr/>
        </p:nvSpPr>
        <p:spPr>
          <a:xfrm>
            <a:off x="694125" y="10335953"/>
            <a:ext cx="22995750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548640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Scripture does not contradict Scripture.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  <p:bldP build="whole" bldLvl="1" animBg="1" rev="0" advAuto="0" spid="191" grpId="2"/>
      <p:bldP build="whole" bldLvl="1" animBg="1" rev="0" advAuto="0" spid="192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