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jpeg"/><Relationship Id="rId3" Type="http://schemas.openxmlformats.org/officeDocument/2006/relationships/image" Target="../media/image3.jpe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ian Worldview Apologetics…"/>
          <p:cNvSpPr txBox="1"/>
          <p:nvPr/>
        </p:nvSpPr>
        <p:spPr>
          <a:xfrm>
            <a:off x="5755798" y="5815872"/>
            <a:ext cx="128724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Christian Worldview Apologetics</a:t>
            </a:r>
          </a:p>
          <a:p>
            <a:pPr>
              <a:defRPr b="1" sz="6500">
                <a:solidFill>
                  <a:srgbClr val="000000"/>
                </a:solidFill>
              </a:defRPr>
            </a:pPr>
            <a:r>
              <a:t>Class 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In what sense does the Bible claim to be true?…"/>
          <p:cNvSpPr txBox="1"/>
          <p:nvPr/>
        </p:nvSpPr>
        <p:spPr>
          <a:xfrm>
            <a:off x="1043039" y="2809837"/>
            <a:ext cx="22297922" cy="101106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In what sense does the Bible claim to be true?</a:t>
            </a:r>
          </a:p>
          <a:p>
            <a:pPr>
              <a:defRPr b="1" sz="6500">
                <a:solidFill>
                  <a:srgbClr val="000000"/>
                </a:solidFill>
              </a:defRPr>
            </a:pPr>
          </a:p>
          <a:p>
            <a:pPr>
              <a:defRPr b="1" sz="6500">
                <a:solidFill>
                  <a:srgbClr val="000000"/>
                </a:solidFill>
              </a:defRPr>
            </a:pPr>
          </a:p>
          <a:p>
            <a:pPr>
              <a:defRPr b="1" sz="6500">
                <a:solidFill>
                  <a:srgbClr val="000000"/>
                </a:solidFill>
              </a:defRPr>
            </a:pPr>
            <a:r>
              <a:t>Objectively</a:t>
            </a:r>
          </a:p>
          <a:p>
            <a:pPr>
              <a:defRPr b="1" sz="6500">
                <a:solidFill>
                  <a:srgbClr val="000000"/>
                </a:solidFill>
              </a:defRPr>
            </a:pPr>
          </a:p>
          <a:p>
            <a:pPr>
              <a:defRPr b="1" sz="6500">
                <a:solidFill>
                  <a:srgbClr val="000000"/>
                </a:solidFill>
              </a:defRPr>
            </a:pPr>
          </a:p>
          <a:p>
            <a:pPr>
              <a:defRPr b="1" sz="6500">
                <a:solidFill>
                  <a:srgbClr val="000000"/>
                </a:solidFill>
              </a:defRPr>
            </a:pPr>
          </a:p>
          <a:p>
            <a:pPr>
              <a:defRPr b="1" sz="6500">
                <a:solidFill>
                  <a:srgbClr val="000000"/>
                </a:solidFill>
              </a:defRPr>
            </a:pPr>
            <a:r>
              <a:t>Subjectively</a:t>
            </a:r>
          </a:p>
          <a:p>
            <a:pPr>
              <a:defRPr b="1" sz="6500">
                <a:solidFill>
                  <a:srgbClr val="000000"/>
                </a:solidFill>
              </a:defRPr>
            </a:pPr>
          </a:p>
        </p:txBody>
      </p:sp>
      <p:sp>
        <p:nvSpPr>
          <p:cNvPr id="188" name="Dingbat X"/>
          <p:cNvSpPr/>
          <p:nvPr/>
        </p:nvSpPr>
        <p:spPr>
          <a:xfrm>
            <a:off x="10836312" y="8753812"/>
            <a:ext cx="2711376" cy="3203948"/>
          </a:xfrm>
          <a:custGeom>
            <a:avLst/>
            <a:gdLst/>
            <a:ahLst/>
            <a:cxnLst>
              <a:cxn ang="0">
                <a:pos x="wd2" y="hd2"/>
              </a:cxn>
              <a:cxn ang="5400000">
                <a:pos x="wd2" y="hd2"/>
              </a:cxn>
              <a:cxn ang="10800000">
                <a:pos x="wd2" y="hd2"/>
              </a:cxn>
              <a:cxn ang="16200000">
                <a:pos x="wd2" y="hd2"/>
              </a:cxn>
            </a:cxnLst>
            <a:rect l="0" t="0" r="r" b="b"/>
            <a:pathLst>
              <a:path w="21484" h="21548" fill="norm" stroke="1"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rgbClr val="ED220D"/>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9" name="Rounded Rectangle"/>
          <p:cNvSpPr/>
          <p:nvPr/>
        </p:nvSpPr>
        <p:spPr>
          <a:xfrm>
            <a:off x="7497191" y="5289825"/>
            <a:ext cx="9389618" cy="2367360"/>
          </a:xfrm>
          <a:prstGeom prst="roundRect">
            <a:avLst>
              <a:gd name="adj" fmla="val 17024"/>
            </a:avLst>
          </a:prstGeom>
          <a:ln w="266700">
            <a:solidFill>
              <a:schemeClr val="accent3"/>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0" name="BIG IDEA #1"/>
          <p:cNvSpPr txBox="1"/>
          <p:nvPr/>
        </p:nvSpPr>
        <p:spPr>
          <a:xfrm>
            <a:off x="-102170" y="27608"/>
            <a:ext cx="10511899" cy="182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1100">
                <a:solidFill>
                  <a:schemeClr val="accent5">
                    <a:hueOff val="-82419"/>
                    <a:satOff val="-9513"/>
                    <a:lumOff val="-16343"/>
                  </a:schemeClr>
                </a:solidFill>
                <a:latin typeface="American Typewriter"/>
                <a:ea typeface="American Typewriter"/>
                <a:cs typeface="American Typewriter"/>
                <a:sym typeface="American Typewriter"/>
              </a:defRPr>
            </a:lvl1pPr>
          </a:lstStyle>
          <a:p>
            <a:pPr/>
            <a:r>
              <a:t>BIG IDEA #1</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89"/>
                                        </p:tgtEl>
                                        <p:attrNameLst>
                                          <p:attrName>style.visibility</p:attrName>
                                        </p:attrNameLst>
                                      </p:cBhvr>
                                      <p:to>
                                        <p:strVal val="visible"/>
                                      </p:to>
                                    </p:set>
                                    <p:anim calcmode="lin" valueType="num">
                                      <p:cBhvr>
                                        <p:cTn id="7" dur="1500" fill="hold"/>
                                        <p:tgtEl>
                                          <p:spTgt spid="189"/>
                                        </p:tgtEl>
                                        <p:attrNameLst>
                                          <p:attrName>ppt_x</p:attrName>
                                        </p:attrNameLst>
                                      </p:cBhvr>
                                      <p:tavLst>
                                        <p:tav tm="0">
                                          <p:val>
                                            <p:strVal val="#ppt_x"/>
                                          </p:val>
                                        </p:tav>
                                        <p:tav tm="100000">
                                          <p:val>
                                            <p:strVal val="#ppt_x"/>
                                          </p:val>
                                        </p:tav>
                                      </p:tavLst>
                                    </p:anim>
                                    <p:anim calcmode="lin" valueType="num">
                                      <p:cBhvr>
                                        <p:cTn id="8" dur="1500" fill="hold"/>
                                        <p:tgtEl>
                                          <p:spTgt spid="18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188"/>
                                        </p:tgtEl>
                                        <p:attrNameLst>
                                          <p:attrName>style.visibility</p:attrName>
                                        </p:attrNameLst>
                                      </p:cBhvr>
                                      <p:to>
                                        <p:strVal val="visible"/>
                                      </p:to>
                                    </p:set>
                                    <p:anim calcmode="lin" valueType="num">
                                      <p:cBhvr>
                                        <p:cTn id="13" dur="1500" fill="hold"/>
                                        <p:tgtEl>
                                          <p:spTgt spid="188"/>
                                        </p:tgtEl>
                                        <p:attrNameLst>
                                          <p:attrName>ppt_x</p:attrName>
                                        </p:attrNameLst>
                                      </p:cBhvr>
                                      <p:tavLst>
                                        <p:tav tm="0">
                                          <p:val>
                                            <p:strVal val="#ppt_x"/>
                                          </p:val>
                                        </p:tav>
                                        <p:tav tm="100000">
                                          <p:val>
                                            <p:strVal val="#ppt_x"/>
                                          </p:val>
                                        </p:tav>
                                      </p:tavLst>
                                    </p:anim>
                                    <p:anim calcmode="lin" valueType="num">
                                      <p:cBhvr>
                                        <p:cTn id="14" dur="1500" fill="hold"/>
                                        <p:tgtEl>
                                          <p:spTgt spid="18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8" grpId="2"/>
      <p:bldP build="whole" bldLvl="1" animBg="1" rev="0" advAuto="0" spid="189"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Jesus was born as a human being with a traceable Jewish genealogy extending back to Adam."/>
          <p:cNvSpPr txBox="1"/>
          <p:nvPr/>
        </p:nvSpPr>
        <p:spPr>
          <a:xfrm>
            <a:off x="579501" y="7806874"/>
            <a:ext cx="23224999"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Jesus was born as a human being with a traceable Jewish genealogy extending back to Adam. </a:t>
            </a:r>
          </a:p>
        </p:txBody>
      </p:sp>
      <p:sp>
        <p:nvSpPr>
          <p:cNvPr id="193" name="The message of the Bible falls apart unless it’s taken as a serious revelation of OBJECTIVE truth from God Himself."/>
          <p:cNvSpPr txBox="1"/>
          <p:nvPr/>
        </p:nvSpPr>
        <p:spPr>
          <a:xfrm>
            <a:off x="763587" y="727037"/>
            <a:ext cx="22856826"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The message of the Bible falls apart unless it’s taken as a serious revelation of OBJECTIVE truth from God Himself.</a:t>
            </a:r>
          </a:p>
        </p:txBody>
      </p:sp>
      <p:sp>
        <p:nvSpPr>
          <p:cNvPr id="194" name="Paul based his teaching on sin and salvation on a real historical man named Adam who actually disobeyed God in a real place called the Garden of Eden."/>
          <p:cNvSpPr txBox="1"/>
          <p:nvPr/>
        </p:nvSpPr>
        <p:spPr>
          <a:xfrm>
            <a:off x="31781" y="4858126"/>
            <a:ext cx="24320438" cy="3087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Paul based his teaching on sin and salvation on a real historical man named Adam who actually disobeyed God in a real place called the Garden of Eden.</a:t>
            </a:r>
          </a:p>
        </p:txBody>
      </p:sp>
      <p:sp>
        <p:nvSpPr>
          <p:cNvPr id="195" name="If the Genesis account is merely a myth, then the New Testament’s teaching on sin and salvation makes no sense."/>
          <p:cNvSpPr txBox="1"/>
          <p:nvPr/>
        </p:nvSpPr>
        <p:spPr>
          <a:xfrm>
            <a:off x="509746" y="9303403"/>
            <a:ext cx="23364509" cy="20842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If the Genesis account is merely a myth, then the New Testament’s teaching on sin and salvation makes no sense.</a:t>
            </a:r>
          </a:p>
        </p:txBody>
      </p:sp>
      <p:sp>
        <p:nvSpPr>
          <p:cNvPr id="196" name="Line"/>
          <p:cNvSpPr/>
          <p:nvPr/>
        </p:nvSpPr>
        <p:spPr>
          <a:xfrm>
            <a:off x="763588" y="3417855"/>
            <a:ext cx="22856824" cy="1"/>
          </a:xfrm>
          <a:prstGeom prst="line">
            <a:avLst/>
          </a:prstGeom>
          <a:ln w="165100">
            <a:solidFill>
              <a:srgbClr val="000000"/>
            </a:solidFill>
            <a:miter lim="400000"/>
          </a:ln>
        </p:spPr>
        <p:txBody>
          <a:bodyPr lIns="50800" tIns="50800" rIns="50800" bIns="50800" anchor="ctr"/>
          <a:lstStyle/>
          <a:p>
            <a:pPr/>
          </a:p>
        </p:txBody>
      </p:sp>
      <p:sp>
        <p:nvSpPr>
          <p:cNvPr id="197" name="Jesus referenced the cities of Sodom and Gomorrah and their destruction as literal historical places and events."/>
          <p:cNvSpPr txBox="1"/>
          <p:nvPr/>
        </p:nvSpPr>
        <p:spPr>
          <a:xfrm>
            <a:off x="891540" y="7806874"/>
            <a:ext cx="22600921"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Jesus referenced the cities of Sodom and Gomorrah and their destruction as literal historical places and events.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xit" nodeType="clickEffect" presetSubtype="0" presetID="1" grpId="3" fill="hold">
                                  <p:stCondLst>
                                    <p:cond delay="0"/>
                                  </p:stCondLst>
                                  <p:iterate type="el" backwards="0">
                                    <p:tmAbs val="0"/>
                                  </p:iterate>
                                  <p:childTnLst>
                                    <p:set>
                                      <p:cBhvr>
                                        <p:cTn id="14" fill="hold">
                                          <p:stCondLst>
                                            <p:cond delay="0"/>
                                          </p:stCondLst>
                                        </p:cTn>
                                        <p:tgtEl>
                                          <p:spTgt spid="194"/>
                                        </p:tgtEl>
                                        <p:attrNameLst>
                                          <p:attrName>style.visibility</p:attrName>
                                        </p:attrNameLst>
                                      </p:cBhvr>
                                      <p:to>
                                        <p:strVal val="hidden"/>
                                      </p:to>
                                    </p:set>
                                  </p:childTnLst>
                                </p:cTn>
                              </p:par>
                            </p:childTnLst>
                          </p:cTn>
                        </p:par>
                        <p:par>
                          <p:cTn id="15" fill="hold">
                            <p:stCondLst>
                              <p:cond delay="0"/>
                            </p:stCondLst>
                            <p:childTnLst>
                              <p:par>
                                <p:cTn id="16" presetClass="exit" nodeType="afterEffect" presetSubtype="0" presetID="1" grpId="4" fill="hold">
                                  <p:stCondLst>
                                    <p:cond delay="0"/>
                                  </p:stCondLst>
                                  <p:iterate type="el" backwards="0">
                                    <p:tmAbs val="0"/>
                                  </p:iterate>
                                  <p:childTnLst>
                                    <p:set>
                                      <p:cBhvr>
                                        <p:cTn id="17" fill="hold">
                                          <p:stCondLst>
                                            <p:cond delay="0"/>
                                          </p:stCondLst>
                                        </p:cTn>
                                        <p:tgtEl>
                                          <p:spTgt spid="195"/>
                                        </p:tgtEl>
                                        <p:attrNameLst>
                                          <p:attrName>style.visibility</p:attrName>
                                        </p:attrNameLst>
                                      </p:cBhvr>
                                      <p:to>
                                        <p:strVal val="hidden"/>
                                      </p:to>
                                    </p:set>
                                  </p:childTnLst>
                                </p:cTn>
                              </p:par>
                            </p:childTnLst>
                          </p:cTn>
                        </p:par>
                        <p:par>
                          <p:cTn id="18" fill="hold">
                            <p:stCondLst>
                              <p:cond delay="0"/>
                            </p:stCondLst>
                            <p:childTnLst>
                              <p:par>
                                <p:cTn id="19" presetClass="entr" nodeType="afterEffect" presetSubtype="0" presetID="1" grpId="5" fill="hold">
                                  <p:stCondLst>
                                    <p:cond delay="0"/>
                                  </p:stCondLst>
                                  <p:iterate type="el" backwards="0">
                                    <p:tmAbs val="0"/>
                                  </p:iterate>
                                  <p:childTnLst>
                                    <p:set>
                                      <p:cBhvr>
                                        <p:cTn id="20" fill="hold"/>
                                        <p:tgtEl>
                                          <p:spTgt spid="1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xit" nodeType="clickEffect" presetSubtype="0" presetID="1" grpId="6" fill="hold">
                                  <p:stCondLst>
                                    <p:cond delay="0"/>
                                  </p:stCondLst>
                                  <p:iterate type="el" backwards="0">
                                    <p:tmAbs val="0"/>
                                  </p:iterate>
                                  <p:childTnLst>
                                    <p:set>
                                      <p:cBhvr>
                                        <p:cTn id="24" fill="hold">
                                          <p:stCondLst>
                                            <p:cond delay="0"/>
                                          </p:stCondLst>
                                        </p:cTn>
                                        <p:tgtEl>
                                          <p:spTgt spid="197"/>
                                        </p:tgtEl>
                                        <p:attrNameLst>
                                          <p:attrName>style.visibility</p:attrName>
                                        </p:attrNameLst>
                                      </p:cBhvr>
                                      <p:to>
                                        <p:strVal val="hidden"/>
                                      </p:to>
                                    </p:set>
                                  </p:childTnLst>
                                </p:cTn>
                              </p:par>
                            </p:childTnLst>
                          </p:cTn>
                        </p:par>
                        <p:par>
                          <p:cTn id="25" fill="hold">
                            <p:stCondLst>
                              <p:cond delay="0"/>
                            </p:stCondLst>
                            <p:childTnLst>
                              <p:par>
                                <p:cTn id="26" presetClass="entr" nodeType="afterEffect" presetSubtype="0" presetID="1" grpId="7" fill="hold">
                                  <p:stCondLst>
                                    <p:cond delay="0"/>
                                  </p:stCondLst>
                                  <p:iterate type="el" backwards="0">
                                    <p:tmAbs val="0"/>
                                  </p:iterate>
                                  <p:childTnLst>
                                    <p:set>
                                      <p:cBhvr>
                                        <p:cTn id="27" fill="hold"/>
                                        <p:tgtEl>
                                          <p:spTgt spid="19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6"/>
      <p:bldP build="whole" bldLvl="1" animBg="1" rev="0" advAuto="0" spid="194" grpId="3"/>
      <p:bldP build="whole" bldLvl="1" animBg="1" rev="0" advAuto="0" spid="192" grpId="7"/>
      <p:bldP build="whole" bldLvl="1" animBg="1" rev="0" advAuto="0" spid="195" grpId="2"/>
      <p:bldP build="whole" bldLvl="1" animBg="1" rev="0" advAuto="0" spid="195" grpId="4"/>
      <p:bldP build="whole" bldLvl="1" animBg="1" rev="0" advAuto="0" spid="197" grpId="5"/>
      <p:bldP build="whole" bldLvl="1" animBg="1" rev="0" advAuto="0" spid="194"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So…the Bible claims to be true, but can we know (objectively) with 100% certainty that it is true?"/>
          <p:cNvSpPr txBox="1"/>
          <p:nvPr/>
        </p:nvSpPr>
        <p:spPr>
          <a:xfrm>
            <a:off x="1500220" y="910669"/>
            <a:ext cx="21383559"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So…the Bible claims to be true, but can we know (objectively) with 100% certainty that it is true?</a:t>
            </a:r>
          </a:p>
        </p:txBody>
      </p:sp>
      <p:sp>
        <p:nvSpPr>
          <p:cNvPr id="200" name="Consider a quote from Josh McDowell in his book…"/>
          <p:cNvSpPr txBox="1"/>
          <p:nvPr/>
        </p:nvSpPr>
        <p:spPr>
          <a:xfrm>
            <a:off x="102708" y="5134228"/>
            <a:ext cx="24178584" cy="34475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500">
                <a:solidFill>
                  <a:srgbClr val="000000"/>
                </a:solidFill>
              </a:defRPr>
            </a:pPr>
            <a:r>
              <a:t>Consider a quote from Josh McDowell in his book </a:t>
            </a:r>
          </a:p>
          <a:p>
            <a:pPr>
              <a:defRPr sz="5500">
                <a:solidFill>
                  <a:srgbClr val="000000"/>
                </a:solidFill>
              </a:defRPr>
            </a:pPr>
            <a:r>
              <a:rPr i="1"/>
              <a:t>Answers to Tough Questions Skeptics Ask About the Christian Faith</a:t>
            </a:r>
          </a:p>
          <a:p>
            <a:pPr>
              <a:defRPr sz="5500">
                <a:solidFill>
                  <a:srgbClr val="000000"/>
                </a:solidFill>
              </a:defRPr>
            </a:pPr>
          </a:p>
          <a:p>
            <a:pPr>
              <a:defRPr sz="5500">
                <a:solidFill>
                  <a:srgbClr val="000000"/>
                </a:solidFill>
              </a:defRPr>
            </a:pPr>
            <a:r>
              <a:t>From the chapter titled: “Can Christianity Be Proved?”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Many times during conversations relating to truth, particularly religious truth, someone asks the question, “Can you prove Christianity to be true?” Most often, however, the question is phrased, “Can you say 100% for certain that Christianity is true?” "/>
          <p:cNvSpPr txBox="1"/>
          <p:nvPr/>
        </p:nvSpPr>
        <p:spPr>
          <a:xfrm>
            <a:off x="102708" y="472500"/>
            <a:ext cx="24178584" cy="118168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500">
                <a:solidFill>
                  <a:srgbClr val="000000"/>
                </a:solidFill>
              </a:defRPr>
            </a:pPr>
            <a:r>
              <a:t>“Many times during conversations relating to truth, particularly religious truth, someone asks the question, “Can you prove Christianity to be true?” Most often, however, the question is phrased, “Can you say 100% for certain that Christianity is true?” The answer to the first question is yes, Christianity can be proven to be true. This of course does not mean that everyone will accept the evidence, however good it is. But the answer to the second question is, </a:t>
            </a:r>
            <a:r>
              <a:t>“No, not 100% for certain</a:t>
            </a:r>
            <a:r>
              <a:t>…The problem is a misunderstanding of the nature of proof…This is the standard used in our courts of law historically. When a judge charges a jury, he tells them to decide on probability, not certainty; based on the evidence presented, not the certainty of having viewed the crime. If jury decisions were delayed until 100% certainty existed, no verdict would ever be rendered. </a:t>
            </a:r>
            <a:r>
              <a:t>Everybody makes the decisions of life based on probability, not certainty.</a:t>
            </a:r>
            <a:r>
              <a:t> Decisions are based on a combination of faith related to fact.” </a:t>
            </a:r>
          </a:p>
        </p:txBody>
      </p:sp>
      <p:sp>
        <p:nvSpPr>
          <p:cNvPr id="203" name="*Is he 100% certain…"/>
          <p:cNvSpPr txBox="1"/>
          <p:nvPr/>
        </p:nvSpPr>
        <p:spPr>
          <a:xfrm>
            <a:off x="16562182" y="11625661"/>
            <a:ext cx="6738176" cy="18085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i="1" sz="5500">
                <a:solidFill>
                  <a:schemeClr val="accent5">
                    <a:hueOff val="-82419"/>
                    <a:satOff val="-9513"/>
                    <a:lumOff val="-16343"/>
                  </a:schemeClr>
                </a:solidFill>
              </a:defRPr>
            </a:pPr>
            <a:r>
              <a:t>*Is he 100% certain </a:t>
            </a:r>
          </a:p>
          <a:p>
            <a:pPr>
              <a:defRPr b="1" i="1" sz="5500">
                <a:solidFill>
                  <a:schemeClr val="accent5">
                    <a:hueOff val="-82419"/>
                    <a:satOff val="-9513"/>
                    <a:lumOff val="-16343"/>
                  </a:schemeClr>
                </a:solidFill>
              </a:defRPr>
            </a:pPr>
            <a:r>
              <a:t>about this?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3"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Does the Bible call people to believe…"/>
          <p:cNvSpPr txBox="1"/>
          <p:nvPr/>
        </p:nvSpPr>
        <p:spPr>
          <a:xfrm>
            <a:off x="1500220" y="2447922"/>
            <a:ext cx="21383559" cy="20842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Does the Bible call people to believe </a:t>
            </a:r>
          </a:p>
          <a:p>
            <a:pPr>
              <a:defRPr b="1" sz="6500">
                <a:solidFill>
                  <a:srgbClr val="000000"/>
                </a:solidFill>
              </a:defRPr>
            </a:pPr>
            <a:r>
              <a:t>that what it says is </a:t>
            </a:r>
            <a:r>
              <a:t>probably</a:t>
            </a:r>
            <a:r>
              <a:t> true?</a:t>
            </a:r>
          </a:p>
        </p:txBody>
      </p:sp>
      <p:sp>
        <p:nvSpPr>
          <p:cNvPr id="206" name="Does Christian faith rest upon the…"/>
          <p:cNvSpPr txBox="1"/>
          <p:nvPr/>
        </p:nvSpPr>
        <p:spPr>
          <a:xfrm>
            <a:off x="1500220" y="7504730"/>
            <a:ext cx="21383559"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Does Christian faith rest upon the </a:t>
            </a:r>
          </a:p>
          <a:p>
            <a:pPr>
              <a:defRPr b="1" sz="6500">
                <a:solidFill>
                  <a:srgbClr val="000000"/>
                </a:solidFill>
              </a:defRPr>
            </a:pPr>
            <a:r>
              <a:t>probability</a:t>
            </a:r>
            <a:r>
              <a:t> that Scripture is a true word from God?</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Consider another quote from Lee Strobel in his book The Case for Christ"/>
          <p:cNvSpPr txBox="1"/>
          <p:nvPr/>
        </p:nvSpPr>
        <p:spPr>
          <a:xfrm>
            <a:off x="102708" y="242520"/>
            <a:ext cx="24178584" cy="9329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500">
                <a:solidFill>
                  <a:srgbClr val="000000"/>
                </a:solidFill>
              </a:defRPr>
            </a:pPr>
            <a:r>
              <a:t>Consider another quote from Lee Strobel in his book </a:t>
            </a:r>
            <a:r>
              <a:rPr i="1"/>
              <a:t>The Case for Christ</a:t>
            </a:r>
          </a:p>
        </p:txBody>
      </p:sp>
      <p:sp>
        <p:nvSpPr>
          <p:cNvPr id="209" name="“If you were selected for a jury in a real trial, you would be asked to affirm upfront that you haven’t formed any preconceptions about the case. You would be required to vow that you would be open minded and fair, drawing your conclusions based on the w"/>
          <p:cNvSpPr txBox="1"/>
          <p:nvPr/>
        </p:nvSpPr>
        <p:spPr>
          <a:xfrm>
            <a:off x="406826" y="3199295"/>
            <a:ext cx="23570347" cy="848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“If you were selected for a jury in a real trial, you would be asked to affirm upfront that you haven’t formed any preconceptions about the case. You would be required to vow that you would be open minded and fair, drawing your conclusions based on the weight of the facts and not on your whims or prejudices. You would be urged to thoughtfully consider the credibility of the witnesses, carefully sift the testimony, and rigorously subject the evidence to your common sense and logic. I’m asking you to do the same thing while reading this book. Ultimately it’s the responsibility of the jurors to reach a verdict. </a:t>
            </a:r>
            <a:r>
              <a:t>That doesn’t mean they have 100% certainty, because we can’t have absolute proof about anything in life.”</a:t>
            </a:r>
          </a:p>
        </p:txBody>
      </p:sp>
      <p:sp>
        <p:nvSpPr>
          <p:cNvPr id="210" name="Line"/>
          <p:cNvSpPr/>
          <p:nvPr/>
        </p:nvSpPr>
        <p:spPr>
          <a:xfrm>
            <a:off x="763588" y="1827594"/>
            <a:ext cx="22856824" cy="1"/>
          </a:xfrm>
          <a:prstGeom prst="line">
            <a:avLst/>
          </a:prstGeom>
          <a:ln w="165100">
            <a:solidFill>
              <a:srgbClr val="000000"/>
            </a:solidFill>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Christianity is probably true!"/>
          <p:cNvSpPr txBox="1"/>
          <p:nvPr/>
        </p:nvSpPr>
        <p:spPr>
          <a:xfrm>
            <a:off x="3779594" y="6317522"/>
            <a:ext cx="16824812"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Christianity is </a:t>
            </a:r>
            <a:r>
              <a:rPr u="sng"/>
              <a:t>probably</a:t>
            </a:r>
            <a:r>
              <a:t> true!</a:t>
            </a:r>
          </a:p>
        </p:txBody>
      </p:sp>
      <p:sp>
        <p:nvSpPr>
          <p:cNvPr id="213" name="It’s very likely that the Bible contains a genuine word from God."/>
          <p:cNvSpPr txBox="1"/>
          <p:nvPr/>
        </p:nvSpPr>
        <p:spPr>
          <a:xfrm>
            <a:off x="3779594" y="9512919"/>
            <a:ext cx="16824812" cy="20842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It’s </a:t>
            </a:r>
            <a:r>
              <a:rPr u="sng"/>
              <a:t>very likely</a:t>
            </a:r>
            <a:r>
              <a:t> that the Bible contains a genuine word from God.</a:t>
            </a:r>
          </a:p>
        </p:txBody>
      </p:sp>
      <p:sp>
        <p:nvSpPr>
          <p:cNvPr id="214" name="God probably exists!"/>
          <p:cNvSpPr txBox="1"/>
          <p:nvPr/>
        </p:nvSpPr>
        <p:spPr>
          <a:xfrm>
            <a:off x="3779594" y="3122126"/>
            <a:ext cx="16824812" cy="10809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God </a:t>
            </a:r>
            <a:r>
              <a:rPr u="sng"/>
              <a:t>probably</a:t>
            </a:r>
            <a:r>
              <a:t> exists!</a:t>
            </a:r>
          </a:p>
        </p:txBody>
      </p:sp>
      <p:sp>
        <p:nvSpPr>
          <p:cNvPr id="215" name="GOOD NEWS!!!"/>
          <p:cNvSpPr txBox="1"/>
          <p:nvPr/>
        </p:nvSpPr>
        <p:spPr>
          <a:xfrm>
            <a:off x="3779594" y="582540"/>
            <a:ext cx="16824812" cy="10809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GOOD NEWS!!!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But he who enters by the door is the shepherd of the sheep. To him the doorkeeper opens, and the sheep hear his voice; and he calls his own sheep by name and leads them out. And when he brings out his own sheep, he goes before them; and the sheep follow "/>
          <p:cNvSpPr txBox="1"/>
          <p:nvPr/>
        </p:nvSpPr>
        <p:spPr>
          <a:xfrm>
            <a:off x="1036321" y="4292600"/>
            <a:ext cx="22311357" cy="513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But he who enters by the door is the shepherd of the sheep. To him the doorkeeper opens, and the sheep hear his voice; and he calls his own sheep by name and leads them out. And when he brings out his own sheep, he goes before them; and the sheep follow him, for </a:t>
            </a:r>
            <a:r>
              <a:t>they know his voice.</a:t>
            </a:r>
            <a:r>
              <a:t> Yet they will by no means follow a stranger, but will flee from him, for they do not know the voice of strangers.</a:t>
            </a:r>
          </a:p>
        </p:txBody>
      </p:sp>
      <p:sp>
        <p:nvSpPr>
          <p:cNvPr id="218" name="John 10:2-5"/>
          <p:cNvSpPr txBox="1"/>
          <p:nvPr/>
        </p:nvSpPr>
        <p:spPr>
          <a:xfrm>
            <a:off x="20391694" y="12642898"/>
            <a:ext cx="3704420"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John 10:2-5</a:t>
            </a:r>
          </a:p>
        </p:txBody>
      </p:sp>
      <p:sp>
        <p:nvSpPr>
          <p:cNvPr id="219" name="See how the Bible talks about certainty/assurance…"/>
          <p:cNvSpPr txBox="1"/>
          <p:nvPr/>
        </p:nvSpPr>
        <p:spPr>
          <a:xfrm>
            <a:off x="1036321" y="882232"/>
            <a:ext cx="22311357"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See how the Bible talks about certainty/assurance…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For I am persuaded that neither death nor life, nor angels nor principalities nor powers, nor things present nor things to come, nor height nor depth, nor any other created thing, shall be able to separate us from the love of God which is in Christ Jesus"/>
          <p:cNvSpPr txBox="1"/>
          <p:nvPr/>
        </p:nvSpPr>
        <p:spPr>
          <a:xfrm>
            <a:off x="1036321" y="5130799"/>
            <a:ext cx="22311357"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For I am persuaded</a:t>
            </a:r>
            <a:r>
              <a:t> that neither death nor life, nor angels nor principalities nor powers, nor things present nor things to come, nor height nor depth, nor any other created thing, shall be able to separate us from the love of God which is in Christ Jesus our Lord.</a:t>
            </a:r>
          </a:p>
        </p:txBody>
      </p:sp>
      <p:sp>
        <p:nvSpPr>
          <p:cNvPr id="222" name="Romans 8:38-39"/>
          <p:cNvSpPr txBox="1"/>
          <p:nvPr/>
        </p:nvSpPr>
        <p:spPr>
          <a:xfrm>
            <a:off x="19200573" y="12642898"/>
            <a:ext cx="5100713"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Romans 8:38-39</a:t>
            </a:r>
          </a:p>
        </p:txBody>
      </p:sp>
      <p:sp>
        <p:nvSpPr>
          <p:cNvPr id="223" name="See how the Bible talks about certainty/assurance…"/>
          <p:cNvSpPr txBox="1"/>
          <p:nvPr/>
        </p:nvSpPr>
        <p:spPr>
          <a:xfrm>
            <a:off x="1036321" y="882232"/>
            <a:ext cx="22311357"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See how the Bible talks about certainty/assurance…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He who believes in the Son of God has the witness in himself; he who does not believe God has made Him a liar, because he has not believed the testimony that God has given of His Son. And this is the testimony: that God has given us eternal life, and thi"/>
          <p:cNvSpPr txBox="1"/>
          <p:nvPr/>
        </p:nvSpPr>
        <p:spPr>
          <a:xfrm>
            <a:off x="1036321" y="3863689"/>
            <a:ext cx="22311357" cy="764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He who believes in the Son of God has the witness in himself; he who does not believe God has made Him a liar, because he has not believed the testimony that God has given of His Son. And this is the testimony: that God has given us eternal life, and this life is in His Son. He who has the Son has life; he who does not have the Son of God does not have life. These things I have written to you who believe in the name of the Son of God, </a:t>
            </a:r>
            <a:r>
              <a:t>that you may know that you have eternal life,</a:t>
            </a:r>
            <a:r>
              <a:t> and that you may continue to believe in the name of the Son of God.</a:t>
            </a:r>
          </a:p>
        </p:txBody>
      </p:sp>
      <p:sp>
        <p:nvSpPr>
          <p:cNvPr id="226" name="1 John 5:10-13"/>
          <p:cNvSpPr txBox="1"/>
          <p:nvPr/>
        </p:nvSpPr>
        <p:spPr>
          <a:xfrm>
            <a:off x="19549915" y="12642898"/>
            <a:ext cx="4726087"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1 John 5:10-13</a:t>
            </a:r>
          </a:p>
        </p:txBody>
      </p:sp>
      <p:sp>
        <p:nvSpPr>
          <p:cNvPr id="227" name="See how the Bible talks about certainty/assurance…"/>
          <p:cNvSpPr txBox="1"/>
          <p:nvPr/>
        </p:nvSpPr>
        <p:spPr>
          <a:xfrm>
            <a:off x="1036321" y="882232"/>
            <a:ext cx="22311357"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See how the Bible talks about certainty/assurance…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Is the Bible true?…"/>
          <p:cNvSpPr txBox="1"/>
          <p:nvPr/>
        </p:nvSpPr>
        <p:spPr>
          <a:xfrm>
            <a:off x="8306180" y="5314222"/>
            <a:ext cx="7771639" cy="3087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Is the Bible true?</a:t>
            </a:r>
          </a:p>
          <a:p>
            <a:pPr>
              <a:defRPr b="1" sz="6500">
                <a:solidFill>
                  <a:srgbClr val="000000"/>
                </a:solidFill>
              </a:defRPr>
            </a:pPr>
          </a:p>
          <a:p>
            <a:pPr>
              <a:defRPr b="1" sz="6500">
                <a:solidFill>
                  <a:srgbClr val="000000"/>
                </a:solidFill>
              </a:defRPr>
            </a:pPr>
            <a:r>
              <a:t>Is Christianity true?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Are we jurors being presented evidence?"/>
          <p:cNvSpPr txBox="1"/>
          <p:nvPr/>
        </p:nvSpPr>
        <p:spPr>
          <a:xfrm>
            <a:off x="11575483" y="1760882"/>
            <a:ext cx="12499115" cy="292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9100">
                <a:solidFill>
                  <a:schemeClr val="accent1">
                    <a:lumOff val="-13575"/>
                  </a:schemeClr>
                </a:solidFill>
                <a:latin typeface="American Typewriter"/>
                <a:ea typeface="American Typewriter"/>
                <a:cs typeface="American Typewriter"/>
                <a:sym typeface="American Typewriter"/>
              </a:defRPr>
            </a:lvl1pPr>
          </a:lstStyle>
          <a:p>
            <a:pPr/>
            <a:r>
              <a:t>Are we jurors being presented evidence?</a:t>
            </a:r>
          </a:p>
        </p:txBody>
      </p:sp>
      <p:grpSp>
        <p:nvGrpSpPr>
          <p:cNvPr id="232" name="Group"/>
          <p:cNvGrpSpPr/>
          <p:nvPr/>
        </p:nvGrpSpPr>
        <p:grpSpPr>
          <a:xfrm>
            <a:off x="54112" y="-827993"/>
            <a:ext cx="11686835" cy="7949933"/>
            <a:chOff x="0" y="0"/>
            <a:chExt cx="11686834" cy="7949931"/>
          </a:xfrm>
        </p:grpSpPr>
        <p:pic>
          <p:nvPicPr>
            <p:cNvPr id="230" name="twelve-jurors-sit-jury-box-260nw-1475824919.jpg.jpeg" descr="twelve-jurors-sit-jury-box-260nw-1475824919.jpg.jpeg"/>
            <p:cNvPicPr>
              <a:picLocks noChangeAspect="1"/>
            </p:cNvPicPr>
            <p:nvPr/>
          </p:nvPicPr>
          <p:blipFill>
            <a:blip r:embed="rId2">
              <a:extLst/>
            </a:blip>
            <a:stretch>
              <a:fillRect/>
            </a:stretch>
          </p:blipFill>
          <p:spPr>
            <a:xfrm>
              <a:off x="104929" y="0"/>
              <a:ext cx="11581906" cy="7506790"/>
            </a:xfrm>
            <a:prstGeom prst="rect">
              <a:avLst/>
            </a:prstGeom>
            <a:ln w="12700" cap="flat">
              <a:noFill/>
              <a:miter lim="400000"/>
            </a:ln>
            <a:effectLst/>
          </p:spPr>
        </p:pic>
        <p:sp>
          <p:nvSpPr>
            <p:cNvPr id="231" name="Rectangle"/>
            <p:cNvSpPr/>
            <p:nvPr/>
          </p:nvSpPr>
          <p:spPr>
            <a:xfrm>
              <a:off x="0" y="6742552"/>
              <a:ext cx="11581905" cy="1207380"/>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grpSp>
        <p:nvGrpSpPr>
          <p:cNvPr id="235" name="Group"/>
          <p:cNvGrpSpPr/>
          <p:nvPr/>
        </p:nvGrpSpPr>
        <p:grpSpPr>
          <a:xfrm>
            <a:off x="-299563" y="5616470"/>
            <a:ext cx="23641773" cy="7370940"/>
            <a:chOff x="0" y="0"/>
            <a:chExt cx="23641771" cy="7370938"/>
          </a:xfrm>
        </p:grpSpPr>
        <p:sp>
          <p:nvSpPr>
            <p:cNvPr id="233" name="Or are we criminals standing trial?"/>
            <p:cNvSpPr txBox="1"/>
            <p:nvPr/>
          </p:nvSpPr>
          <p:spPr>
            <a:xfrm>
              <a:off x="0" y="3215551"/>
              <a:ext cx="12499114" cy="2921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b="1" sz="9100">
                  <a:solidFill>
                    <a:schemeClr val="accent5">
                      <a:hueOff val="-82419"/>
                      <a:satOff val="-9513"/>
                      <a:lumOff val="-16343"/>
                    </a:schemeClr>
                  </a:solidFill>
                  <a:latin typeface="American Typewriter"/>
                  <a:ea typeface="American Typewriter"/>
                  <a:cs typeface="American Typewriter"/>
                  <a:sym typeface="American Typewriter"/>
                </a:defRPr>
              </a:lvl1pPr>
            </a:lstStyle>
            <a:p>
              <a:pPr/>
              <a:r>
                <a:t>Or are we criminals standing trial?</a:t>
              </a:r>
            </a:p>
          </p:txBody>
        </p:sp>
        <p:pic>
          <p:nvPicPr>
            <p:cNvPr id="234" name="the-early-stages-of-the-california-criminal-court-process.jpg" descr="the-early-stages-of-the-california-criminal-court-process.jpg"/>
            <p:cNvPicPr>
              <a:picLocks noChangeAspect="1"/>
            </p:cNvPicPr>
            <p:nvPr/>
          </p:nvPicPr>
          <p:blipFill>
            <a:blip r:embed="rId3">
              <a:extLst/>
            </a:blip>
            <a:stretch>
              <a:fillRect/>
            </a:stretch>
          </p:blipFill>
          <p:spPr>
            <a:xfrm>
              <a:off x="12607432" y="0"/>
              <a:ext cx="11034340" cy="7370939"/>
            </a:xfrm>
            <a:prstGeom prst="rect">
              <a:avLst/>
            </a:prstGeom>
            <a:ln w="12700" cap="flat">
              <a:noFill/>
              <a:miter lim="400000"/>
            </a:ln>
            <a:effectLst/>
          </p:spPr>
        </p:pic>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5"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God speaks with authority in His word.…"/>
          <p:cNvSpPr txBox="1"/>
          <p:nvPr/>
        </p:nvSpPr>
        <p:spPr>
          <a:xfrm>
            <a:off x="355452" y="773868"/>
            <a:ext cx="23673096" cy="40908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God speaks with authority in His word.</a:t>
            </a:r>
          </a:p>
          <a:p>
            <a:pPr>
              <a:defRPr b="1" sz="6500">
                <a:solidFill>
                  <a:srgbClr val="000000"/>
                </a:solidFill>
              </a:defRPr>
            </a:pPr>
          </a:p>
          <a:p>
            <a:pPr>
              <a:defRPr b="1" sz="6500">
                <a:solidFill>
                  <a:srgbClr val="000000"/>
                </a:solidFill>
              </a:defRPr>
            </a:pPr>
            <a:r>
              <a:t>The Bible doesn’t set out to “prove” the existence of God…it simply assumes His existence. </a:t>
            </a:r>
          </a:p>
        </p:txBody>
      </p:sp>
      <p:sp>
        <p:nvSpPr>
          <p:cNvPr id="238" name="In the beginning God created the heavens and the earth."/>
          <p:cNvSpPr txBox="1"/>
          <p:nvPr/>
        </p:nvSpPr>
        <p:spPr>
          <a:xfrm>
            <a:off x="3209343" y="6388099"/>
            <a:ext cx="17965313"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In the beginning God</a:t>
            </a:r>
            <a:r>
              <a:t> created the heavens and the earth.</a:t>
            </a:r>
          </a:p>
        </p:txBody>
      </p:sp>
      <p:sp>
        <p:nvSpPr>
          <p:cNvPr id="239" name="Genesis 1:1"/>
          <p:cNvSpPr txBox="1"/>
          <p:nvPr/>
        </p:nvSpPr>
        <p:spPr>
          <a:xfrm>
            <a:off x="20437412" y="12642898"/>
            <a:ext cx="3898450"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Genesis 1:1</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BIG IDEA #2"/>
          <p:cNvSpPr txBox="1"/>
          <p:nvPr/>
        </p:nvSpPr>
        <p:spPr>
          <a:xfrm>
            <a:off x="-102170" y="27608"/>
            <a:ext cx="10511899" cy="182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1100">
                <a:solidFill>
                  <a:schemeClr val="accent5">
                    <a:hueOff val="-82419"/>
                    <a:satOff val="-9513"/>
                    <a:lumOff val="-16343"/>
                  </a:schemeClr>
                </a:solidFill>
                <a:latin typeface="American Typewriter"/>
                <a:ea typeface="American Typewriter"/>
                <a:cs typeface="American Typewriter"/>
                <a:sym typeface="American Typewriter"/>
              </a:defRPr>
            </a:lvl1pPr>
          </a:lstStyle>
          <a:p>
            <a:pPr/>
            <a:r>
              <a:t>BIG IDEA #2</a:t>
            </a:r>
          </a:p>
        </p:txBody>
      </p:sp>
      <p:sp>
        <p:nvSpPr>
          <p:cNvPr id="242" name="If the Bible is objectively true……"/>
          <p:cNvSpPr txBox="1"/>
          <p:nvPr/>
        </p:nvSpPr>
        <p:spPr>
          <a:xfrm>
            <a:off x="355452" y="3307622"/>
            <a:ext cx="23673096" cy="71007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If the Bible is objectively true…</a:t>
            </a:r>
          </a:p>
          <a:p>
            <a:pPr>
              <a:defRPr b="1" sz="6500">
                <a:solidFill>
                  <a:srgbClr val="000000"/>
                </a:solidFill>
              </a:defRPr>
            </a:pPr>
          </a:p>
          <a:p>
            <a:pPr>
              <a:defRPr b="1" sz="6500">
                <a:solidFill>
                  <a:srgbClr val="000000"/>
                </a:solidFill>
              </a:defRPr>
            </a:pPr>
            <a:r>
              <a:t>AND it claims to be an authoritative word from an </a:t>
            </a:r>
          </a:p>
          <a:p>
            <a:pPr>
              <a:defRPr b="1" sz="6500">
                <a:solidFill>
                  <a:srgbClr val="000000"/>
                </a:solidFill>
              </a:defRPr>
            </a:pPr>
            <a:r>
              <a:t>INFINITE KNOWER…</a:t>
            </a:r>
          </a:p>
          <a:p>
            <a:pPr>
              <a:defRPr b="1" sz="6500">
                <a:solidFill>
                  <a:srgbClr val="000000"/>
                </a:solidFill>
              </a:defRPr>
            </a:pPr>
          </a:p>
          <a:p>
            <a:pPr>
              <a:defRPr b="1" sz="6500">
                <a:solidFill>
                  <a:srgbClr val="000000"/>
                </a:solidFill>
              </a:defRPr>
            </a:pPr>
            <a:r>
              <a:t>Then it must be both </a:t>
            </a:r>
            <a:r>
              <a:t>SELF-ATTESTING</a:t>
            </a:r>
            <a:r>
              <a:t> and </a:t>
            </a:r>
          </a:p>
          <a:p>
            <a:pPr>
              <a:defRPr b="1" sz="6500">
                <a:solidFill>
                  <a:srgbClr val="000000"/>
                </a:solidFill>
              </a:defRPr>
            </a:pPr>
            <a:r>
              <a:t>SELF-EVIDENCING</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Self-Attesting:…"/>
          <p:cNvSpPr txBox="1"/>
          <p:nvPr/>
        </p:nvSpPr>
        <p:spPr>
          <a:xfrm>
            <a:off x="2504566" y="1073526"/>
            <a:ext cx="19374867" cy="3087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rPr u="sng"/>
              <a:t>Self-Attesting</a:t>
            </a:r>
            <a:r>
              <a:t>:</a:t>
            </a:r>
          </a:p>
          <a:p>
            <a:pPr>
              <a:defRPr b="1" sz="6500">
                <a:solidFill>
                  <a:srgbClr val="000000"/>
                </a:solidFill>
              </a:defRPr>
            </a:pPr>
            <a:r>
              <a:t>Christian Scripture, coming to us as God’s word, </a:t>
            </a:r>
          </a:p>
          <a:p>
            <a:pPr>
              <a:defRPr b="1" sz="6500">
                <a:solidFill>
                  <a:srgbClr val="000000"/>
                </a:solidFill>
              </a:defRPr>
            </a:pPr>
            <a:r>
              <a:t>attests to its own truthfulness.</a:t>
            </a:r>
          </a:p>
        </p:txBody>
      </p:sp>
      <p:sp>
        <p:nvSpPr>
          <p:cNvPr id="245" name="And God said to Moses, “I AM WHO I AM.”"/>
          <p:cNvSpPr txBox="1"/>
          <p:nvPr/>
        </p:nvSpPr>
        <p:spPr>
          <a:xfrm>
            <a:off x="4509595" y="6388099"/>
            <a:ext cx="15364809"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And God said to Moses, </a:t>
            </a:r>
            <a:r>
              <a:t>“I AM WHO I AM.”</a:t>
            </a:r>
          </a:p>
        </p:txBody>
      </p:sp>
      <p:sp>
        <p:nvSpPr>
          <p:cNvPr id="246" name="Exodus 3:14"/>
          <p:cNvSpPr txBox="1"/>
          <p:nvPr/>
        </p:nvSpPr>
        <p:spPr>
          <a:xfrm>
            <a:off x="17305673" y="8423412"/>
            <a:ext cx="4895424"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Exodus 3:14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24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5" grpId="1"/>
      <p:bldP build="whole" bldLvl="1" animBg="1" rev="0" advAuto="0" spid="246" grpId="2"/>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Self-Evidencing:…"/>
          <p:cNvSpPr txBox="1"/>
          <p:nvPr/>
        </p:nvSpPr>
        <p:spPr>
          <a:xfrm>
            <a:off x="373951" y="995946"/>
            <a:ext cx="23636098" cy="40908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rPr u="sng"/>
              <a:t>Self-Evidencing</a:t>
            </a:r>
            <a:r>
              <a:t>:</a:t>
            </a:r>
          </a:p>
          <a:p>
            <a:pPr>
              <a:defRPr b="1" sz="6500">
                <a:solidFill>
                  <a:srgbClr val="000000"/>
                </a:solidFill>
              </a:defRPr>
            </a:pPr>
            <a:r>
              <a:t>The ultimate proof that Scripture is what it claims to be can only come from within itself </a:t>
            </a:r>
            <a:r>
              <a:t>because there is no higher authority than itself.</a:t>
            </a:r>
          </a:p>
        </p:txBody>
      </p:sp>
      <p:sp>
        <p:nvSpPr>
          <p:cNvPr id="249" name="“For when God made a promise to Abraham, because He could swear by no one greater,…"/>
          <p:cNvSpPr txBox="1"/>
          <p:nvPr/>
        </p:nvSpPr>
        <p:spPr>
          <a:xfrm>
            <a:off x="4247119" y="6984258"/>
            <a:ext cx="15889762" cy="261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“For when God made a promise to Abraham, </a:t>
            </a:r>
            <a:r>
              <a:t>because He could swear by no one greater,</a:t>
            </a:r>
            <a:r>
              <a:t> </a:t>
            </a:r>
          </a:p>
          <a:p>
            <a:pPr defTabSz="457200">
              <a:defRPr sz="5500">
                <a:solidFill>
                  <a:srgbClr val="000000"/>
                </a:solidFill>
                <a:latin typeface="Helvetica"/>
                <a:ea typeface="Helvetica"/>
                <a:cs typeface="Helvetica"/>
                <a:sym typeface="Helvetica"/>
              </a:defRPr>
            </a:pPr>
            <a:r>
              <a:t>He swore by Himself”</a:t>
            </a:r>
          </a:p>
        </p:txBody>
      </p:sp>
      <p:sp>
        <p:nvSpPr>
          <p:cNvPr id="250" name="Hebrews 6:13"/>
          <p:cNvSpPr txBox="1"/>
          <p:nvPr/>
        </p:nvSpPr>
        <p:spPr>
          <a:xfrm>
            <a:off x="16404803" y="10278717"/>
            <a:ext cx="4550758"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Hebrews 6:13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9"/>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0" grpId="2"/>
      <p:bldP build="whole" bldLvl="1" animBg="1" rev="0" advAuto="0" spid="249"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Isn’t this circular reasoning?!?!"/>
          <p:cNvSpPr txBox="1"/>
          <p:nvPr/>
        </p:nvSpPr>
        <p:spPr>
          <a:xfrm>
            <a:off x="175028" y="278396"/>
            <a:ext cx="6267160" cy="30875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Isn’t this circular reasoning?!?!</a:t>
            </a:r>
          </a:p>
        </p:txBody>
      </p:sp>
      <p:grpSp>
        <p:nvGrpSpPr>
          <p:cNvPr id="258" name="Group"/>
          <p:cNvGrpSpPr/>
          <p:nvPr/>
        </p:nvGrpSpPr>
        <p:grpSpPr>
          <a:xfrm>
            <a:off x="3767599" y="-371574"/>
            <a:ext cx="17031462" cy="14857578"/>
            <a:chOff x="0" y="0"/>
            <a:chExt cx="17031461" cy="14857576"/>
          </a:xfrm>
        </p:grpSpPr>
        <p:pic>
          <p:nvPicPr>
            <p:cNvPr id="253" name="220px-Circular_reasoning.svg.png" descr="220px-Circular_reasoning.svg.png"/>
            <p:cNvPicPr>
              <a:picLocks noChangeAspect="1"/>
            </p:cNvPicPr>
            <p:nvPr/>
          </p:nvPicPr>
          <p:blipFill>
            <a:blip r:embed="rId2">
              <a:extLst/>
            </a:blip>
            <a:stretch>
              <a:fillRect/>
            </a:stretch>
          </p:blipFill>
          <p:spPr>
            <a:xfrm>
              <a:off x="0" y="0"/>
              <a:ext cx="16848802" cy="14857577"/>
            </a:xfrm>
            <a:prstGeom prst="rect">
              <a:avLst/>
            </a:prstGeom>
            <a:ln w="12700" cap="flat">
              <a:noFill/>
              <a:miter lim="400000"/>
            </a:ln>
            <a:effectLst/>
          </p:spPr>
        </p:pic>
        <p:sp>
          <p:nvSpPr>
            <p:cNvPr id="254" name="Rectangle"/>
            <p:cNvSpPr/>
            <p:nvPr/>
          </p:nvSpPr>
          <p:spPr>
            <a:xfrm>
              <a:off x="13592094" y="6036030"/>
              <a:ext cx="3439368" cy="2785518"/>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5" name="Rectangle"/>
            <p:cNvSpPr/>
            <p:nvPr/>
          </p:nvSpPr>
          <p:spPr>
            <a:xfrm>
              <a:off x="172407" y="6036030"/>
              <a:ext cx="3574855" cy="289854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6" name="Rectangle"/>
            <p:cNvSpPr/>
            <p:nvPr/>
          </p:nvSpPr>
          <p:spPr>
            <a:xfrm>
              <a:off x="6962244" y="1660062"/>
              <a:ext cx="3439368" cy="2624809"/>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7" name="Rectangle"/>
            <p:cNvSpPr/>
            <p:nvPr/>
          </p:nvSpPr>
          <p:spPr>
            <a:xfrm>
              <a:off x="6915555" y="9658034"/>
              <a:ext cx="3574855" cy="289854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59" name="I believe the Bible is true…because…The Bible says it’s true."/>
          <p:cNvSpPr txBox="1"/>
          <p:nvPr/>
        </p:nvSpPr>
        <p:spPr>
          <a:xfrm>
            <a:off x="275573" y="6516737"/>
            <a:ext cx="24015514"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6500">
                <a:solidFill>
                  <a:srgbClr val="000000"/>
                </a:solidFill>
              </a:defRPr>
            </a:lvl1pPr>
          </a:lstStyle>
          <a:p>
            <a:pPr/>
            <a:r>
              <a:t>I believe the Bible is true…because…The Bible says it’s true.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262"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63"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264" name="Who or what can you appeal to in order to validate what God declares to be true?"/>
          <p:cNvSpPr txBox="1"/>
          <p:nvPr/>
        </p:nvSpPr>
        <p:spPr>
          <a:xfrm>
            <a:off x="4509595" y="5969000"/>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Who or what can you appeal to in order to validate what God declares to be true?</a:t>
            </a:r>
          </a:p>
        </p:txBody>
      </p:sp>
      <p:sp>
        <p:nvSpPr>
          <p:cNvPr id="265" name="“For when God made a promise to Abraham, because He could swear by no one greater,…"/>
          <p:cNvSpPr txBox="1"/>
          <p:nvPr/>
        </p:nvSpPr>
        <p:spPr>
          <a:xfrm>
            <a:off x="4247119" y="8635909"/>
            <a:ext cx="15889762" cy="261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“For when God made a promise to Abraham, </a:t>
            </a:r>
            <a:r>
              <a:t>because He could swear by no one greater,</a:t>
            </a:r>
            <a:r>
              <a:t> </a:t>
            </a:r>
          </a:p>
          <a:p>
            <a:pPr defTabSz="457200">
              <a:defRPr sz="5500">
                <a:solidFill>
                  <a:srgbClr val="000000"/>
                </a:solidFill>
                <a:latin typeface="Helvetica"/>
                <a:ea typeface="Helvetica"/>
                <a:cs typeface="Helvetica"/>
                <a:sym typeface="Helvetica"/>
              </a:defRPr>
            </a:pPr>
            <a:r>
              <a:t>He swore by Himself”</a:t>
            </a:r>
          </a:p>
        </p:txBody>
      </p:sp>
      <p:sp>
        <p:nvSpPr>
          <p:cNvPr id="266" name="Hebrews 6:13"/>
          <p:cNvSpPr txBox="1"/>
          <p:nvPr/>
        </p:nvSpPr>
        <p:spPr>
          <a:xfrm>
            <a:off x="14814542" y="11497917"/>
            <a:ext cx="4550758"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Hebrews 6:13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3"/>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26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265"/>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2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3" grpId="1"/>
      <p:bldP build="whole" bldLvl="1" animBg="1" rev="0" advAuto="0" spid="266" grpId="4"/>
      <p:bldP build="whole" bldLvl="1" animBg="1" rev="0" advAuto="0" spid="264" grpId="2"/>
      <p:bldP build="whole" bldLvl="1" animBg="1" rev="0" advAuto="0" spid="265" grpId="3"/>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269"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70"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271"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
        <p:nvSpPr>
          <p:cNvPr id="272" name="You shall not tempt the Lord your God as you tempted Him in Massah."/>
          <p:cNvSpPr txBox="1"/>
          <p:nvPr/>
        </p:nvSpPr>
        <p:spPr>
          <a:xfrm>
            <a:off x="4509595" y="9467574"/>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You shall not tempt the Lord</a:t>
            </a:r>
            <a:r>
              <a:t> your God as you tempted </a:t>
            </a:r>
            <a:r>
              <a:rPr i="1"/>
              <a:t>Him</a:t>
            </a:r>
            <a:r>
              <a:t> in Massah.</a:t>
            </a:r>
          </a:p>
        </p:txBody>
      </p:sp>
      <p:sp>
        <p:nvSpPr>
          <p:cNvPr id="273" name="Deuteronomy 6:16"/>
          <p:cNvSpPr txBox="1"/>
          <p:nvPr/>
        </p:nvSpPr>
        <p:spPr>
          <a:xfrm>
            <a:off x="18405140" y="12332537"/>
            <a:ext cx="5650327"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Deuteronomy 6:16</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276"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77"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278"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
        <p:nvSpPr>
          <p:cNvPr id="279" name="Yet they tested and provoked the Most High God,…"/>
          <p:cNvSpPr txBox="1"/>
          <p:nvPr/>
        </p:nvSpPr>
        <p:spPr>
          <a:xfrm>
            <a:off x="4509595" y="9348045"/>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Yet </a:t>
            </a:r>
            <a:r>
              <a:t>they tested and provoked the Most High God,</a:t>
            </a:r>
          </a:p>
          <a:p>
            <a:pPr defTabSz="457200">
              <a:defRPr sz="5500">
                <a:solidFill>
                  <a:srgbClr val="000000"/>
                </a:solidFill>
                <a:latin typeface="Helvetica"/>
                <a:ea typeface="Helvetica"/>
                <a:cs typeface="Helvetica"/>
                <a:sym typeface="Helvetica"/>
              </a:defRPr>
            </a:pPr>
            <a:r>
              <a:t>And did not keep His testimonies</a:t>
            </a:r>
          </a:p>
        </p:txBody>
      </p:sp>
      <p:sp>
        <p:nvSpPr>
          <p:cNvPr id="280" name="Psalm 78:56"/>
          <p:cNvSpPr txBox="1"/>
          <p:nvPr/>
        </p:nvSpPr>
        <p:spPr>
          <a:xfrm>
            <a:off x="19099612" y="12332537"/>
            <a:ext cx="4261382"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Psalm 78:56</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Matthew 4:7"/>
          <p:cNvSpPr txBox="1"/>
          <p:nvPr/>
        </p:nvSpPr>
        <p:spPr>
          <a:xfrm>
            <a:off x="19224228" y="12332537"/>
            <a:ext cx="4012150"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Matthew 4:7</a:t>
            </a:r>
          </a:p>
        </p:txBody>
      </p:sp>
      <p:sp>
        <p:nvSpPr>
          <p:cNvPr id="283" name="Jesus said to him, “It is written again,…"/>
          <p:cNvSpPr txBox="1"/>
          <p:nvPr/>
        </p:nvSpPr>
        <p:spPr>
          <a:xfrm>
            <a:off x="4509595" y="9348045"/>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Jesus said to him, “It is written again, </a:t>
            </a:r>
          </a:p>
          <a:p>
            <a:pPr defTabSz="457200">
              <a:defRPr sz="5500">
                <a:solidFill>
                  <a:srgbClr val="000000"/>
                </a:solidFill>
                <a:latin typeface="Helvetica"/>
                <a:ea typeface="Helvetica"/>
                <a:cs typeface="Helvetica"/>
                <a:sym typeface="Helvetica"/>
              </a:defRPr>
            </a:pPr>
            <a:r>
              <a:t>‘</a:t>
            </a:r>
            <a:r>
              <a:rPr i="1"/>
              <a:t>You shall not</a:t>
            </a:r>
            <a:r>
              <a:t> </a:t>
            </a:r>
            <a:r>
              <a:rPr i="1"/>
              <a:t>tempt the Lord your God.’</a:t>
            </a:r>
          </a:p>
        </p:txBody>
      </p:sp>
      <p:sp>
        <p:nvSpPr>
          <p:cNvPr id="284"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285"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86"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287"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his is the disciple who testifies of these things, and wrote these things; and we know that his testimony is true. And there are also many other things that Jesus did, which if they were written one by one, I suppose that even the world itself could not"/>
          <p:cNvSpPr txBox="1"/>
          <p:nvPr/>
        </p:nvSpPr>
        <p:spPr>
          <a:xfrm>
            <a:off x="1036321" y="4711699"/>
            <a:ext cx="22311357" cy="4292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This is the disciple who testifies of these things, and wrote these things; </a:t>
            </a:r>
            <a:r>
              <a:t>and we know that his testimony is true.</a:t>
            </a:r>
            <a:r>
              <a:t> And there are also many other things that Jesus did, which if they were written one by one, I suppose that even the world itself could not contain the books that would be written. Amen.</a:t>
            </a:r>
          </a:p>
        </p:txBody>
      </p:sp>
      <p:sp>
        <p:nvSpPr>
          <p:cNvPr id="156" name="John 21:24–25"/>
          <p:cNvSpPr txBox="1"/>
          <p:nvPr/>
        </p:nvSpPr>
        <p:spPr>
          <a:xfrm>
            <a:off x="19418958" y="12642898"/>
            <a:ext cx="483301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152400" algn="just" defTabSz="457200">
              <a:defRPr sz="5000">
                <a:solidFill>
                  <a:srgbClr val="000000"/>
                </a:solidFill>
                <a:latin typeface="Helvetica"/>
                <a:ea typeface="Helvetica"/>
                <a:cs typeface="Helvetica"/>
                <a:sym typeface="Helvetica"/>
              </a:defRPr>
            </a:pPr>
            <a:r>
              <a:t>John 21:24</a:t>
            </a:r>
            <a:r>
              <a:rPr sz="4900"/>
              <a:t>–25</a:t>
            </a:r>
          </a:p>
        </p:txBody>
      </p:sp>
      <p:sp>
        <p:nvSpPr>
          <p:cNvPr id="157" name="Is the Bible true? Is Christianity true?"/>
          <p:cNvSpPr txBox="1"/>
          <p:nvPr/>
        </p:nvSpPr>
        <p:spPr>
          <a:xfrm>
            <a:off x="4957274" y="803119"/>
            <a:ext cx="14649705"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Is the Bible true? Is Christianity true?</a:t>
            </a:r>
          </a:p>
        </p:txBody>
      </p:sp>
      <p:sp>
        <p:nvSpPr>
          <p:cNvPr id="158" name="Rectangle"/>
          <p:cNvSpPr/>
          <p:nvPr/>
        </p:nvSpPr>
        <p:spPr>
          <a:xfrm>
            <a:off x="3529679" y="341335"/>
            <a:ext cx="17324642" cy="2020756"/>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290"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91"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292"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
        <p:nvSpPr>
          <p:cNvPr id="293" name="It’s a logical problem."/>
          <p:cNvSpPr txBox="1"/>
          <p:nvPr/>
        </p:nvSpPr>
        <p:spPr>
          <a:xfrm>
            <a:off x="3786480" y="10122064"/>
            <a:ext cx="16811040" cy="10809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logical problem.</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Whether one’s theory of knowledge is grounded in demonstrative reasoning, common sense, or something else, this, and not Scripture becomes the ultimate authority of the one who adheres to it. It becomes more sure than the sure Word of God. The Scripture "/>
          <p:cNvSpPr txBox="1"/>
          <p:nvPr/>
        </p:nvSpPr>
        <p:spPr>
          <a:xfrm>
            <a:off x="200168" y="1778000"/>
            <a:ext cx="23983665" cy="1016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Whether one’s theory of knowledge is grounded in demonstrative reasoning, common sense, or something else, this, and not Scripture becomes the ultimate authority of the one who adheres to it. It becomes more sure than the sure Word of God. The Scripture teaches us that Scripture itself is to be our authority (2 Peter 1:19, 21; 2 Timothy 3:16,17; 1 John 5:9; 1 Thessalonians 2:13). If Scripture is the final authority, and </a:t>
            </a:r>
            <a:r>
              <a:t>if one proves the authority of Scripture on the basis of something else other than Scripture, then one proves the Scripture is not the final authority.</a:t>
            </a:r>
            <a:r>
              <a:t> In other words, to prove the authority of Scripture on something other than Scripture is to disprove Scripture.” </a:t>
            </a:r>
          </a:p>
          <a:p>
            <a:pPr algn="l" defTabSz="457200">
              <a:defRPr sz="5500">
                <a:solidFill>
                  <a:srgbClr val="000000"/>
                </a:solidFill>
                <a:latin typeface="Helvetica"/>
                <a:ea typeface="Helvetica"/>
                <a:cs typeface="Helvetica"/>
                <a:sym typeface="Helvetica"/>
              </a:defRPr>
            </a:pPr>
          </a:p>
          <a:p>
            <a:pPr algn="r" defTabSz="457200">
              <a:defRPr sz="5500">
                <a:solidFill>
                  <a:srgbClr val="000000"/>
                </a:solidFill>
                <a:latin typeface="Helvetica"/>
                <a:ea typeface="Helvetica"/>
                <a:cs typeface="Helvetica"/>
                <a:sym typeface="Helvetica"/>
              </a:defRPr>
            </a:pPr>
            <a:r>
              <a:t>- Michael Butler</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Questions???"/>
          <p:cNvSpPr txBox="1"/>
          <p:nvPr/>
        </p:nvSpPr>
        <p:spPr>
          <a:xfrm>
            <a:off x="3786480" y="6317522"/>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Questions???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Men of Israel, hear these words: Jesus of Nazareth, a Man attested by God to you by miracles, wonders, and signs which God did through Him in your midst, as you yourselves also know—Him, being delivered by the determined purpose and foreknowledge of God"/>
          <p:cNvSpPr txBox="1"/>
          <p:nvPr/>
        </p:nvSpPr>
        <p:spPr>
          <a:xfrm>
            <a:off x="1036321" y="4711918"/>
            <a:ext cx="22311357" cy="5969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“Men of Israel, hear these words: </a:t>
            </a:r>
            <a:r>
              <a:t>Jesus of Nazareth, a Man attested by God to you by miracles, wonders, and signs which God did through Him in your midst, as you yourselves also know</a:t>
            </a:r>
            <a:r>
              <a:t>—Him, being delivered by the determined purpose and foreknowledge of God, you have taken by lawless hands, have crucified, and put to death; whom God raised up, having loosed the pains of death, because it was not possible that He should be held by it.</a:t>
            </a:r>
          </a:p>
        </p:txBody>
      </p:sp>
      <p:sp>
        <p:nvSpPr>
          <p:cNvPr id="161" name="Acts 2:22–24"/>
          <p:cNvSpPr txBox="1"/>
          <p:nvPr/>
        </p:nvSpPr>
        <p:spPr>
          <a:xfrm>
            <a:off x="20079358" y="12642898"/>
            <a:ext cx="403420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Acts 2:22–24</a:t>
            </a:r>
          </a:p>
        </p:txBody>
      </p:sp>
      <p:sp>
        <p:nvSpPr>
          <p:cNvPr id="162" name="Is the Bible true? Is Christianity true?"/>
          <p:cNvSpPr txBox="1"/>
          <p:nvPr/>
        </p:nvSpPr>
        <p:spPr>
          <a:xfrm>
            <a:off x="4957274" y="803119"/>
            <a:ext cx="14649705"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Is the Bible true? Is Christianity true?</a:t>
            </a:r>
          </a:p>
        </p:txBody>
      </p:sp>
      <p:sp>
        <p:nvSpPr>
          <p:cNvPr id="163" name="Rectangle"/>
          <p:cNvSpPr/>
          <p:nvPr/>
        </p:nvSpPr>
        <p:spPr>
          <a:xfrm>
            <a:off x="3529679" y="341335"/>
            <a:ext cx="17324642" cy="2020756"/>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All Scripture is given by inspiration of God, and is profitable for doctrine, for reproof, for correction, for instruction in righteousness, that the man of God may be complete, thoroughly equipped for every good work."/>
          <p:cNvSpPr txBox="1"/>
          <p:nvPr/>
        </p:nvSpPr>
        <p:spPr>
          <a:xfrm>
            <a:off x="1036321" y="5791168"/>
            <a:ext cx="22311357" cy="345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rPr b="1" baseline="31999"/>
              <a:t> </a:t>
            </a:r>
            <a:r>
              <a:t>All Scripture </a:t>
            </a:r>
            <a:r>
              <a:rPr i="1"/>
              <a:t>is</a:t>
            </a:r>
            <a:r>
              <a:t> given by inspiration of God,</a:t>
            </a:r>
            <a:r>
              <a:t> and </a:t>
            </a:r>
            <a:r>
              <a:rPr i="1"/>
              <a:t>is</a:t>
            </a:r>
            <a:r>
              <a:t> profitable for doctrine, for reproof, for correction, for instruction in righteousness,</a:t>
            </a:r>
            <a:r>
              <a:rPr baseline="31999"/>
              <a:t> </a:t>
            </a:r>
            <a:r>
              <a:t>that the man of God may be complete, thoroughly equipped for every good work.</a:t>
            </a:r>
          </a:p>
        </p:txBody>
      </p:sp>
      <p:sp>
        <p:nvSpPr>
          <p:cNvPr id="166" name="2 Timothy 3:16-17"/>
          <p:cNvSpPr txBox="1"/>
          <p:nvPr/>
        </p:nvSpPr>
        <p:spPr>
          <a:xfrm>
            <a:off x="18550971" y="12642898"/>
            <a:ext cx="5562593"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2 Timothy 3:16-17</a:t>
            </a:r>
          </a:p>
        </p:txBody>
      </p:sp>
      <p:sp>
        <p:nvSpPr>
          <p:cNvPr id="167" name="Is the Bible true? Is Christianity true?"/>
          <p:cNvSpPr txBox="1"/>
          <p:nvPr/>
        </p:nvSpPr>
        <p:spPr>
          <a:xfrm>
            <a:off x="4957274" y="803119"/>
            <a:ext cx="14649705"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Is the Bible true? Is Christianity true?</a:t>
            </a:r>
          </a:p>
        </p:txBody>
      </p:sp>
      <p:sp>
        <p:nvSpPr>
          <p:cNvPr id="168" name="Rectangle"/>
          <p:cNvSpPr/>
          <p:nvPr/>
        </p:nvSpPr>
        <p:spPr>
          <a:xfrm>
            <a:off x="3529679" y="341335"/>
            <a:ext cx="17324642" cy="2020756"/>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In what sense does the Bible claim to be true?…"/>
          <p:cNvSpPr txBox="1"/>
          <p:nvPr/>
        </p:nvSpPr>
        <p:spPr>
          <a:xfrm>
            <a:off x="1043039" y="3307622"/>
            <a:ext cx="22297922" cy="71007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In what sense does the Bible claim to be true?</a:t>
            </a:r>
          </a:p>
          <a:p>
            <a:pPr>
              <a:defRPr b="1" sz="6500">
                <a:solidFill>
                  <a:srgbClr val="000000"/>
                </a:solidFill>
              </a:defRPr>
            </a:pPr>
          </a:p>
          <a:p>
            <a:pPr>
              <a:defRPr b="1" sz="6500">
                <a:solidFill>
                  <a:srgbClr val="000000"/>
                </a:solidFill>
              </a:defRPr>
            </a:pPr>
            <a:r>
              <a:t>Objectively? </a:t>
            </a:r>
          </a:p>
          <a:p>
            <a:pPr>
              <a:defRPr b="1" sz="6500">
                <a:solidFill>
                  <a:srgbClr val="000000"/>
                </a:solidFill>
              </a:defRPr>
            </a:pPr>
          </a:p>
          <a:p>
            <a:pPr>
              <a:defRPr b="1" sz="6500">
                <a:solidFill>
                  <a:srgbClr val="000000"/>
                </a:solidFill>
              </a:defRPr>
            </a:pPr>
            <a:r>
              <a:t>Subjectively? </a:t>
            </a:r>
          </a:p>
          <a:p>
            <a:pPr>
              <a:defRPr b="1" sz="6500">
                <a:solidFill>
                  <a:srgbClr val="000000"/>
                </a:solidFill>
              </a:defRPr>
            </a:pPr>
          </a:p>
          <a:p>
            <a:pPr>
              <a:defRPr b="1" sz="6500">
                <a:solidFill>
                  <a:srgbClr val="000000"/>
                </a:solidFill>
              </a:defRPr>
            </a:pPr>
            <a:r>
              <a:t>What’s the difference?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Objective Claim"/>
          <p:cNvSpPr txBox="1"/>
          <p:nvPr/>
        </p:nvSpPr>
        <p:spPr>
          <a:xfrm>
            <a:off x="9025191" y="328535"/>
            <a:ext cx="6333618"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Objective Claim</a:t>
            </a:r>
          </a:p>
        </p:txBody>
      </p:sp>
      <p:pic>
        <p:nvPicPr>
          <p:cNvPr id="173" name="file-20210311-17-j5l5st.jpg.jpeg" descr="file-20210311-17-j5l5st.jpg.jpeg"/>
          <p:cNvPicPr>
            <a:picLocks noChangeAspect="1"/>
          </p:cNvPicPr>
          <p:nvPr/>
        </p:nvPicPr>
        <p:blipFill>
          <a:blip r:embed="rId2">
            <a:extLst/>
          </a:blip>
          <a:stretch>
            <a:fillRect/>
          </a:stretch>
        </p:blipFill>
        <p:spPr>
          <a:xfrm>
            <a:off x="4901616" y="1668209"/>
            <a:ext cx="14580768" cy="9377551"/>
          </a:xfrm>
          <a:prstGeom prst="rect">
            <a:avLst/>
          </a:prstGeom>
          <a:ln w="12700">
            <a:miter lim="400000"/>
          </a:ln>
        </p:spPr>
      </p:pic>
      <p:sp>
        <p:nvSpPr>
          <p:cNvPr id="174" name="I am pregnant."/>
          <p:cNvSpPr/>
          <p:nvPr/>
        </p:nvSpPr>
        <p:spPr>
          <a:xfrm>
            <a:off x="5056576" y="2035485"/>
            <a:ext cx="5642020" cy="2863353"/>
          </a:xfrm>
          <a:prstGeom prst="wedgeEllipseCallout">
            <a:avLst>
              <a:gd name="adj1" fmla="val 98593"/>
              <a:gd name="adj2" fmla="val 38800"/>
            </a:avLst>
          </a:prstGeom>
          <a:solidFill>
            <a:srgbClr val="FFFFFF"/>
          </a:solidFill>
          <a:ln w="762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100">
                <a:solidFill>
                  <a:srgbClr val="000000"/>
                </a:solidFill>
                <a:latin typeface="Helvetica Neue Medium"/>
                <a:ea typeface="Helvetica Neue Medium"/>
                <a:cs typeface="Helvetica Neue Medium"/>
                <a:sym typeface="Helvetica Neue Medium"/>
              </a:defRPr>
            </a:lvl1pPr>
          </a:lstStyle>
          <a:p>
            <a:pPr/>
            <a:r>
              <a:t>I am pregnant.</a:t>
            </a:r>
          </a:p>
        </p:txBody>
      </p:sp>
      <p:sp>
        <p:nvSpPr>
          <p:cNvPr id="175" name="A claim that corresponds with reality. Something that is true whether you agree with it or not. A statement of fact."/>
          <p:cNvSpPr txBox="1"/>
          <p:nvPr/>
        </p:nvSpPr>
        <p:spPr>
          <a:xfrm>
            <a:off x="258794" y="11304478"/>
            <a:ext cx="23866412"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A claim that corresponds with reality. Something that is true whether you agree with it or not. A statement of fact.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Subjective Claim"/>
          <p:cNvSpPr txBox="1"/>
          <p:nvPr/>
        </p:nvSpPr>
        <p:spPr>
          <a:xfrm>
            <a:off x="8833675" y="328535"/>
            <a:ext cx="6716650"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Subjective Claim</a:t>
            </a:r>
          </a:p>
        </p:txBody>
      </p:sp>
      <p:grpSp>
        <p:nvGrpSpPr>
          <p:cNvPr id="180" name="Group"/>
          <p:cNvGrpSpPr/>
          <p:nvPr/>
        </p:nvGrpSpPr>
        <p:grpSpPr>
          <a:xfrm>
            <a:off x="4901616" y="1668209"/>
            <a:ext cx="14580768" cy="9377551"/>
            <a:chOff x="0" y="0"/>
            <a:chExt cx="14580767" cy="9377550"/>
          </a:xfrm>
        </p:grpSpPr>
        <p:pic>
          <p:nvPicPr>
            <p:cNvPr id="178" name="file-20210311-17-j5l5st.jpg.jpeg" descr="file-20210311-17-j5l5st.jpg.jpeg"/>
            <p:cNvPicPr>
              <a:picLocks noChangeAspect="1"/>
            </p:cNvPicPr>
            <p:nvPr/>
          </p:nvPicPr>
          <p:blipFill>
            <a:blip r:embed="rId2">
              <a:extLst/>
            </a:blip>
            <a:stretch>
              <a:fillRect/>
            </a:stretch>
          </p:blipFill>
          <p:spPr>
            <a:xfrm>
              <a:off x="0" y="0"/>
              <a:ext cx="14580768" cy="9377551"/>
            </a:xfrm>
            <a:prstGeom prst="rect">
              <a:avLst/>
            </a:prstGeom>
            <a:ln w="12700" cap="flat">
              <a:noFill/>
              <a:miter lim="400000"/>
            </a:ln>
            <a:effectLst/>
          </p:spPr>
        </p:pic>
        <p:sp>
          <p:nvSpPr>
            <p:cNvPr id="179" name="Being pregnant is so much fun!"/>
            <p:cNvSpPr/>
            <p:nvPr/>
          </p:nvSpPr>
          <p:spPr>
            <a:xfrm>
              <a:off x="272252" y="107095"/>
              <a:ext cx="5383305" cy="2903115"/>
            </a:xfrm>
            <a:prstGeom prst="wedgeEllipseCallout">
              <a:avLst>
                <a:gd name="adj1" fmla="val 105156"/>
                <a:gd name="adj2" fmla="val 44916"/>
              </a:avLst>
            </a:prstGeom>
            <a:solidFill>
              <a:srgbClr val="FFFFFF"/>
            </a:solidFill>
            <a:ln w="762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825500">
                <a:defRPr sz="5100">
                  <a:solidFill>
                    <a:srgbClr val="000000"/>
                  </a:solidFill>
                  <a:latin typeface="Helvetica Neue Medium"/>
                  <a:ea typeface="Helvetica Neue Medium"/>
                  <a:cs typeface="Helvetica Neue Medium"/>
                  <a:sym typeface="Helvetica Neue Medium"/>
                </a:defRPr>
              </a:lvl1pPr>
            </a:lstStyle>
            <a:p>
              <a:pPr/>
              <a:r>
                <a:t>Being pregnant is so much fun!</a:t>
              </a:r>
            </a:p>
          </p:txBody>
        </p:sp>
      </p:grpSp>
      <p:sp>
        <p:nvSpPr>
          <p:cNvPr id="181" name="A claim that is based on personal feelings, desires, wishes, hopes, dreams, experiences, etc."/>
          <p:cNvSpPr txBox="1"/>
          <p:nvPr/>
        </p:nvSpPr>
        <p:spPr>
          <a:xfrm>
            <a:off x="451548" y="11304478"/>
            <a:ext cx="234809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A claim that is based on personal feelings, desires, wishes, hopes, dreams, experiences, etc.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Objective Truth"/>
          <p:cNvSpPr txBox="1"/>
          <p:nvPr/>
        </p:nvSpPr>
        <p:spPr>
          <a:xfrm>
            <a:off x="8455406" y="376024"/>
            <a:ext cx="7473189" cy="13040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a:solidFill>
                  <a:srgbClr val="000000"/>
                </a:solidFill>
              </a:defRPr>
            </a:lvl1pPr>
          </a:lstStyle>
          <a:p>
            <a:pPr/>
            <a:r>
              <a:t>Objective Truth</a:t>
            </a:r>
          </a:p>
        </p:txBody>
      </p:sp>
      <p:sp>
        <p:nvSpPr>
          <p:cNvPr id="184" name="This is true regardless of how you feel about it."/>
          <p:cNvSpPr txBox="1"/>
          <p:nvPr/>
        </p:nvSpPr>
        <p:spPr>
          <a:xfrm>
            <a:off x="677925" y="11694591"/>
            <a:ext cx="23028149" cy="13040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000">
                <a:solidFill>
                  <a:srgbClr val="000000"/>
                </a:solidFill>
              </a:defRPr>
            </a:lvl1pPr>
          </a:lstStyle>
          <a:p>
            <a:pPr/>
            <a:r>
              <a:t>This is true regardless of how you feel about it. </a:t>
            </a:r>
          </a:p>
        </p:txBody>
      </p:sp>
      <p:sp>
        <p:nvSpPr>
          <p:cNvPr id="185" name="2 + 2 = 4"/>
          <p:cNvSpPr txBox="1"/>
          <p:nvPr/>
        </p:nvSpPr>
        <p:spPr>
          <a:xfrm>
            <a:off x="9607549" y="6044569"/>
            <a:ext cx="5168901" cy="162686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10000">
                <a:solidFill>
                  <a:srgbClr val="000000"/>
                </a:solidFill>
              </a:defRPr>
            </a:lvl1pPr>
          </a:lstStyle>
          <a:p>
            <a:pPr/>
            <a:r>
              <a:t>2 + 2 = 4</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