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pc="-20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“Notable Quote”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hristian Worldview Apologetics…"/>
          <p:cNvSpPr txBox="1"/>
          <p:nvPr/>
        </p:nvSpPr>
        <p:spPr>
          <a:xfrm>
            <a:off x="5755798" y="5815872"/>
            <a:ext cx="12872404" cy="208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  <a:r>
              <a:t>Christian Worldview Apologetics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Class </a:t>
            </a:r>
            <a:r>
              <a:t>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rbitrariness"/>
          <p:cNvSpPr txBox="1"/>
          <p:nvPr/>
        </p:nvSpPr>
        <p:spPr>
          <a:xfrm>
            <a:off x="10286745" y="6168806"/>
            <a:ext cx="3810509" cy="1378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8500">
                <a:solidFill>
                  <a:srgbClr val="FA0000"/>
                </a:solidFill>
              </a:defRPr>
            </a:lvl1pPr>
          </a:lstStyle>
          <a:p>
            <a:pPr/>
            <a:r>
              <a:t>Origins</a:t>
            </a:r>
          </a:p>
        </p:txBody>
      </p:sp>
      <p:sp>
        <p:nvSpPr>
          <p:cNvPr id="182" name="Key Intellectual Sins of Unbelievers"/>
          <p:cNvSpPr txBox="1"/>
          <p:nvPr/>
        </p:nvSpPr>
        <p:spPr>
          <a:xfrm>
            <a:off x="7234811" y="595513"/>
            <a:ext cx="9914383" cy="1478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9000">
                <a:solidFill>
                  <a:srgbClr val="000000"/>
                </a:solidFill>
              </a:defRPr>
            </a:lvl1pPr>
          </a:lstStyle>
          <a:p>
            <a:pPr/>
            <a:r>
              <a:t>Let’s Talk About…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Arbitrariness"/>
          <p:cNvSpPr txBox="1"/>
          <p:nvPr/>
        </p:nvSpPr>
        <p:spPr>
          <a:xfrm>
            <a:off x="8248110" y="6168806"/>
            <a:ext cx="7887780" cy="1378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8500">
                <a:solidFill>
                  <a:srgbClr val="FA0000"/>
                </a:solidFill>
              </a:defRPr>
            </a:lvl1pPr>
          </a:lstStyle>
          <a:p>
            <a:pPr/>
            <a:r>
              <a:t>Ethics/Morality</a:t>
            </a:r>
          </a:p>
        </p:txBody>
      </p:sp>
      <p:sp>
        <p:nvSpPr>
          <p:cNvPr id="185" name="Key Intellectual Sins of Unbelievers"/>
          <p:cNvSpPr txBox="1"/>
          <p:nvPr/>
        </p:nvSpPr>
        <p:spPr>
          <a:xfrm>
            <a:off x="7234811" y="595513"/>
            <a:ext cx="9914383" cy="1478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9000">
                <a:solidFill>
                  <a:srgbClr val="000000"/>
                </a:solidFill>
              </a:defRPr>
            </a:lvl1pPr>
          </a:lstStyle>
          <a:p>
            <a:pPr/>
            <a:r>
              <a:t>Let’s Talk About…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Arbitrariness"/>
          <p:cNvSpPr txBox="1"/>
          <p:nvPr/>
        </p:nvSpPr>
        <p:spPr>
          <a:xfrm>
            <a:off x="7566945" y="6168806"/>
            <a:ext cx="9250110" cy="1378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8500">
                <a:solidFill>
                  <a:srgbClr val="FA0000"/>
                </a:solidFill>
              </a:defRPr>
            </a:lvl1pPr>
          </a:lstStyle>
          <a:p>
            <a:pPr/>
            <a:r>
              <a:t>Meaning/Purpose</a:t>
            </a:r>
          </a:p>
        </p:txBody>
      </p:sp>
      <p:sp>
        <p:nvSpPr>
          <p:cNvPr id="188" name="Key Intellectual Sins of Unbelievers"/>
          <p:cNvSpPr txBox="1"/>
          <p:nvPr/>
        </p:nvSpPr>
        <p:spPr>
          <a:xfrm>
            <a:off x="7234811" y="595513"/>
            <a:ext cx="9914383" cy="1478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9000">
                <a:solidFill>
                  <a:srgbClr val="000000"/>
                </a:solidFill>
              </a:defRPr>
            </a:lvl1pPr>
          </a:lstStyle>
          <a:p>
            <a:pPr/>
            <a:r>
              <a:t>Let’s Talk About…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d’s revelation is necessary…"/>
          <p:cNvSpPr txBox="1"/>
          <p:nvPr/>
        </p:nvSpPr>
        <p:spPr>
          <a:xfrm>
            <a:off x="1" y="1351828"/>
            <a:ext cx="24145874" cy="11012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4400">
                <a:solidFill>
                  <a:srgbClr val="FF0000"/>
                </a:solidFill>
              </a:defRPr>
            </a:pPr>
            <a:r>
              <a:t>(REVIEW)</a:t>
            </a:r>
            <a:endParaRPr sz="6500">
              <a:solidFill>
                <a:srgbClr val="000000"/>
              </a:solidFill>
            </a:endParaRPr>
          </a:p>
          <a:p>
            <a:pPr>
              <a:defRPr b="1" i="1" sz="4400">
                <a:solidFill>
                  <a:srgbClr val="000000"/>
                </a:solidFill>
              </a:defRPr>
            </a:pPr>
            <a:r>
              <a:t>“I see a ladybug on a rose.”</a:t>
            </a:r>
            <a:endParaRPr sz="6500"/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NATURAL REVELATION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God Reveals Himself to us in Creation</a:t>
            </a:r>
            <a:endParaRPr sz="6500"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Human Beings are His Image-Bearers</a:t>
            </a:r>
            <a:endParaRPr sz="6500">
              <a:solidFill>
                <a:srgbClr val="000000"/>
              </a:solidFill>
            </a:endParaRPr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Body &amp; Soul (human mind, self-consciousness, 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laws of logic, concepts, ideas, truth, knowledge,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ethics) matter, energy, origins, mathematics,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regularities of nature, meaning, purpose, destiny</a:t>
            </a:r>
            <a:endParaRPr sz="6500"/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SPECIAL REVELATION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God’s Word in Scripture</a:t>
            </a:r>
            <a:endParaRPr sz="6500">
              <a:solidFill>
                <a:srgbClr val="000000"/>
              </a:solidFill>
            </a:endParaRPr>
          </a:p>
        </p:txBody>
      </p:sp>
      <p:sp>
        <p:nvSpPr>
          <p:cNvPr id="154" name="Arrow: U-Turn 2"/>
          <p:cNvSpPr/>
          <p:nvPr/>
        </p:nvSpPr>
        <p:spPr>
          <a:xfrm rot="16200000">
            <a:off x="1228730" y="4629150"/>
            <a:ext cx="7058024" cy="3914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9450"/>
                </a:lnTo>
                <a:cubicBezTo>
                  <a:pt x="0" y="4231"/>
                  <a:pt x="2347" y="0"/>
                  <a:pt x="5241" y="0"/>
                </a:cubicBezTo>
                <a:lnTo>
                  <a:pt x="14861" y="0"/>
                </a:lnTo>
                <a:cubicBezTo>
                  <a:pt x="17756" y="0"/>
                  <a:pt x="20102" y="4231"/>
                  <a:pt x="20102" y="9450"/>
                </a:cubicBezTo>
                <a:lnTo>
                  <a:pt x="20102" y="10800"/>
                </a:lnTo>
                <a:lnTo>
                  <a:pt x="21600" y="10800"/>
                </a:lnTo>
                <a:lnTo>
                  <a:pt x="18605" y="16200"/>
                </a:lnTo>
                <a:lnTo>
                  <a:pt x="15610" y="10800"/>
                </a:lnTo>
                <a:lnTo>
                  <a:pt x="17107" y="10800"/>
                </a:lnTo>
                <a:lnTo>
                  <a:pt x="17107" y="9450"/>
                </a:lnTo>
                <a:cubicBezTo>
                  <a:pt x="17107" y="7213"/>
                  <a:pt x="16102" y="5400"/>
                  <a:pt x="14861" y="5400"/>
                </a:cubicBezTo>
                <a:lnTo>
                  <a:pt x="5241" y="5400"/>
                </a:lnTo>
                <a:cubicBezTo>
                  <a:pt x="4001" y="5400"/>
                  <a:pt x="2995" y="7213"/>
                  <a:pt x="2995" y="9450"/>
                </a:cubicBezTo>
                <a:lnTo>
                  <a:pt x="2995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5" name="Arrow: U-Turn 3"/>
          <p:cNvSpPr/>
          <p:nvPr/>
        </p:nvSpPr>
        <p:spPr>
          <a:xfrm rot="5400000">
            <a:off x="16983074" y="5286372"/>
            <a:ext cx="6829423" cy="391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9450"/>
                </a:lnTo>
                <a:cubicBezTo>
                  <a:pt x="0" y="4231"/>
                  <a:pt x="2425" y="0"/>
                  <a:pt x="5417" y="0"/>
                </a:cubicBezTo>
                <a:lnTo>
                  <a:pt x="14635" y="0"/>
                </a:lnTo>
                <a:cubicBezTo>
                  <a:pt x="17627" y="0"/>
                  <a:pt x="20052" y="4231"/>
                  <a:pt x="20052" y="9450"/>
                </a:cubicBezTo>
                <a:lnTo>
                  <a:pt x="20052" y="10800"/>
                </a:lnTo>
                <a:lnTo>
                  <a:pt x="21600" y="10800"/>
                </a:lnTo>
                <a:lnTo>
                  <a:pt x="18505" y="16200"/>
                </a:lnTo>
                <a:lnTo>
                  <a:pt x="15409" y="10800"/>
                </a:lnTo>
                <a:lnTo>
                  <a:pt x="16957" y="10800"/>
                </a:lnTo>
                <a:lnTo>
                  <a:pt x="16957" y="9450"/>
                </a:lnTo>
                <a:cubicBezTo>
                  <a:pt x="16957" y="7213"/>
                  <a:pt x="15918" y="5400"/>
                  <a:pt x="14635" y="5400"/>
                </a:cubicBezTo>
                <a:lnTo>
                  <a:pt x="5417" y="5400"/>
                </a:lnTo>
                <a:cubicBezTo>
                  <a:pt x="4135" y="5400"/>
                  <a:pt x="3095" y="7213"/>
                  <a:pt x="3095" y="9450"/>
                </a:cubicBezTo>
                <a:lnTo>
                  <a:pt x="3095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d’s revelation is necessary…"/>
          <p:cNvSpPr txBox="1"/>
          <p:nvPr/>
        </p:nvSpPr>
        <p:spPr>
          <a:xfrm>
            <a:off x="1" y="323128"/>
            <a:ext cx="24145874" cy="13069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4400">
                <a:solidFill>
                  <a:srgbClr val="FF0000"/>
                </a:solidFill>
              </a:defRPr>
            </a:pPr>
            <a:r>
              <a:t>(REVIEW)</a:t>
            </a:r>
            <a:endParaRPr sz="6500">
              <a:solidFill>
                <a:srgbClr val="000000"/>
              </a:solidFill>
            </a:endParaRPr>
          </a:p>
          <a:p>
            <a:pPr>
              <a:defRPr b="1" sz="9000">
                <a:solidFill>
                  <a:srgbClr val="000000"/>
                </a:solidFill>
              </a:defRPr>
            </a:pPr>
            <a:r>
              <a:t>INCOHERENCE</a:t>
            </a:r>
            <a:endParaRPr sz="6500"/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NATURAL REVELATION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God Reveals Himself to us in Creation</a:t>
            </a:r>
            <a:endParaRPr sz="6500"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Human Beings are His Image-Bearers</a:t>
            </a:r>
            <a:endParaRPr sz="6500">
              <a:solidFill>
                <a:srgbClr val="000000"/>
              </a:solidFill>
            </a:endParaRPr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Body &amp; Soul (human mind, self-consciousness, 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laws of logic, concepts, ideas, truth, knowledge,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ethics) matter, energy, origins, mathematics,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regularities of nature, meaning, purpose, destiny</a:t>
            </a:r>
            <a:endParaRPr sz="6500"/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FALSE WORLDVIEW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6600">
                <a:solidFill>
                  <a:srgbClr val="FF0000"/>
                </a:solidFill>
              </a:defRPr>
            </a:pPr>
            <a:r>
              <a:t> </a:t>
            </a:r>
            <a:endParaRPr sz="6500">
              <a:solidFill>
                <a:srgbClr val="000000"/>
              </a:solidFill>
            </a:endParaRPr>
          </a:p>
        </p:txBody>
      </p:sp>
      <p:sp>
        <p:nvSpPr>
          <p:cNvPr id="158" name="Arrow: U-Turn 2"/>
          <p:cNvSpPr/>
          <p:nvPr/>
        </p:nvSpPr>
        <p:spPr>
          <a:xfrm rot="16200000">
            <a:off x="714381" y="5143500"/>
            <a:ext cx="8086724" cy="3914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9450"/>
                </a:lnTo>
                <a:cubicBezTo>
                  <a:pt x="0" y="4231"/>
                  <a:pt x="2048" y="0"/>
                  <a:pt x="4575" y="0"/>
                </a:cubicBezTo>
                <a:lnTo>
                  <a:pt x="15718" y="0"/>
                </a:lnTo>
                <a:cubicBezTo>
                  <a:pt x="18245" y="0"/>
                  <a:pt x="20293" y="4231"/>
                  <a:pt x="20293" y="9450"/>
                </a:cubicBezTo>
                <a:lnTo>
                  <a:pt x="20293" y="10800"/>
                </a:lnTo>
                <a:lnTo>
                  <a:pt x="21600" y="10800"/>
                </a:lnTo>
                <a:lnTo>
                  <a:pt x="18986" y="16200"/>
                </a:lnTo>
                <a:lnTo>
                  <a:pt x="16372" y="10800"/>
                </a:lnTo>
                <a:lnTo>
                  <a:pt x="17679" y="10800"/>
                </a:lnTo>
                <a:lnTo>
                  <a:pt x="17679" y="9450"/>
                </a:lnTo>
                <a:cubicBezTo>
                  <a:pt x="17679" y="7213"/>
                  <a:pt x="16801" y="5400"/>
                  <a:pt x="15718" y="5400"/>
                </a:cubicBezTo>
                <a:lnTo>
                  <a:pt x="4575" y="5400"/>
                </a:lnTo>
                <a:cubicBezTo>
                  <a:pt x="3492" y="5400"/>
                  <a:pt x="2614" y="7213"/>
                  <a:pt x="2614" y="9450"/>
                </a:cubicBezTo>
                <a:lnTo>
                  <a:pt x="2614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9" name="Arrow: U-Turn 3"/>
          <p:cNvSpPr/>
          <p:nvPr/>
        </p:nvSpPr>
        <p:spPr>
          <a:xfrm rot="5400000">
            <a:off x="16468720" y="5800725"/>
            <a:ext cx="7858130" cy="391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9450"/>
                </a:lnTo>
                <a:cubicBezTo>
                  <a:pt x="0" y="4231"/>
                  <a:pt x="2108" y="0"/>
                  <a:pt x="4708" y="0"/>
                </a:cubicBezTo>
                <a:lnTo>
                  <a:pt x="15547" y="0"/>
                </a:lnTo>
                <a:cubicBezTo>
                  <a:pt x="18147" y="0"/>
                  <a:pt x="20255" y="4231"/>
                  <a:pt x="20255" y="9450"/>
                </a:cubicBezTo>
                <a:lnTo>
                  <a:pt x="20255" y="10800"/>
                </a:lnTo>
                <a:lnTo>
                  <a:pt x="21600" y="10800"/>
                </a:lnTo>
                <a:lnTo>
                  <a:pt x="18910" y="16200"/>
                </a:lnTo>
                <a:lnTo>
                  <a:pt x="16220" y="10800"/>
                </a:lnTo>
                <a:lnTo>
                  <a:pt x="17565" y="10800"/>
                </a:lnTo>
                <a:lnTo>
                  <a:pt x="17565" y="9450"/>
                </a:lnTo>
                <a:cubicBezTo>
                  <a:pt x="17565" y="7213"/>
                  <a:pt x="16661" y="5400"/>
                  <a:pt x="15547" y="5400"/>
                </a:cubicBezTo>
                <a:lnTo>
                  <a:pt x="4708" y="5400"/>
                </a:lnTo>
                <a:cubicBezTo>
                  <a:pt x="3594" y="5400"/>
                  <a:pt x="2690" y="7213"/>
                  <a:pt x="2690" y="9450"/>
                </a:cubicBezTo>
                <a:lnTo>
                  <a:pt x="2690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0" name="Rectangle 4"/>
          <p:cNvSpPr/>
          <p:nvPr/>
        </p:nvSpPr>
        <p:spPr>
          <a:xfrm>
            <a:off x="5915030" y="8986835"/>
            <a:ext cx="800101" cy="3343276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1" name="Straight Connector 6"/>
          <p:cNvSpPr/>
          <p:nvPr/>
        </p:nvSpPr>
        <p:spPr>
          <a:xfrm>
            <a:off x="1628775" y="5286375"/>
            <a:ext cx="3286124" cy="3686176"/>
          </a:xfrm>
          <a:prstGeom prst="line">
            <a:avLst/>
          </a:prstGeom>
          <a:ln w="76200">
            <a:solidFill>
              <a:srgbClr val="FF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2" name="Straight Connector 9"/>
          <p:cNvSpPr/>
          <p:nvPr/>
        </p:nvSpPr>
        <p:spPr>
          <a:xfrm flipH="1">
            <a:off x="1628775" y="5300660"/>
            <a:ext cx="3069434" cy="3686176"/>
          </a:xfrm>
          <a:prstGeom prst="line">
            <a:avLst/>
          </a:prstGeom>
          <a:ln w="76200">
            <a:solidFill>
              <a:srgbClr val="FF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Box 2"/>
          <p:cNvSpPr txBox="1"/>
          <p:nvPr/>
        </p:nvSpPr>
        <p:spPr>
          <a:xfrm>
            <a:off x="1303019" y="1000124"/>
            <a:ext cx="21339812" cy="1110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(REVIEW)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6500">
                <a:solidFill>
                  <a:srgbClr val="080808"/>
                </a:solidFill>
              </a:defRPr>
            </a:pPr>
            <a:r>
              <a:t>Unbeliever says, </a:t>
            </a:r>
            <a:r>
              <a:rPr i="1"/>
              <a:t>“I don’t believe the Bible.  </a:t>
            </a:r>
            <a:endParaRPr>
              <a:solidFill>
                <a:srgbClr val="000000"/>
              </a:solidFill>
            </a:endParaRPr>
          </a:p>
          <a:p>
            <a:pPr indent="548640">
              <a:defRPr b="1" i="1" sz="6500">
                <a:solidFill>
                  <a:srgbClr val="080808"/>
                </a:solidFill>
              </a:defRPr>
            </a:pPr>
            <a:r>
              <a:t>Why do you think the Bible is true?”</a:t>
            </a:r>
            <a:endParaRPr>
              <a:solidFill>
                <a:srgbClr val="000000"/>
              </a:solidFill>
            </a:endParaRP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“… only the Bible enables us to make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logical sense out of anything in life.”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“… only God’s Word provides a rational foundation for human knowledge and reasoning.”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Do not answer a fool according to his folly,…"/>
          <p:cNvSpPr txBox="1"/>
          <p:nvPr/>
        </p:nvSpPr>
        <p:spPr>
          <a:xfrm>
            <a:off x="1371600" y="301625"/>
            <a:ext cx="22088476" cy="1191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80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(REVIEW)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b="1"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Proverbs 26:4-5</a:t>
            </a:r>
            <a:endParaRPr sz="5500"/>
          </a:p>
          <a:p>
            <a:pPr defTabSz="457200">
              <a:defRPr b="1" sz="80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Do not answer a fool according to his folly, 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lest you also be like him.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Answer a fool according to his folly,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lest he be wise in his own eyes</a:t>
            </a:r>
            <a:r>
              <a:rPr>
                <a:solidFill>
                  <a:srgbClr val="000000"/>
                </a:solidFill>
              </a:rPr>
              <a:t>. </a:t>
            </a:r>
            <a:endParaRPr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defRPr b="1" sz="4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Examples of this “antithetical parallelism” illustrated in the Bible:</a:t>
            </a:r>
            <a:endParaRPr sz="5500"/>
          </a:p>
          <a:p>
            <a:pPr defTabSz="457200">
              <a:defRPr sz="4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l" defTabSz="457200">
              <a:defRPr sz="4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Matthew 12:24-27 – Jesus casting out demons</a:t>
            </a:r>
            <a:endParaRPr sz="5500"/>
          </a:p>
          <a:p>
            <a:pPr algn="l" defTabSz="457200">
              <a:defRPr sz="4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Matthew 15:1-6 – Jesus’ disciples not bound by the tradition of the elders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1. What is the belief (truth-claim)?…"/>
          <p:cNvSpPr txBox="1"/>
          <p:nvPr/>
        </p:nvSpPr>
        <p:spPr>
          <a:xfrm>
            <a:off x="686110" y="2572954"/>
            <a:ext cx="23011778" cy="1808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5500" u="sng">
                <a:solidFill>
                  <a:srgbClr val="EE230C"/>
                </a:solidFill>
              </a:defRPr>
            </a:pPr>
            <a:r>
              <a:t>1. What is the belief (truth-claim)?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“What do you believe?”</a:t>
            </a:r>
          </a:p>
        </p:txBody>
      </p:sp>
      <p:sp>
        <p:nvSpPr>
          <p:cNvPr id="169" name="2. What is the authority of the belief?…"/>
          <p:cNvSpPr txBox="1"/>
          <p:nvPr/>
        </p:nvSpPr>
        <p:spPr>
          <a:xfrm>
            <a:off x="2594388" y="6037810"/>
            <a:ext cx="19195226" cy="2672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5500" u="sng">
                <a:solidFill>
                  <a:srgbClr val="EE230C"/>
                </a:solidFill>
              </a:defRPr>
            </a:pPr>
            <a:r>
              <a:t>2. What is the authority of the belief?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“By </a:t>
            </a:r>
            <a:r>
              <a:t>WHAT</a:t>
            </a:r>
            <a:r>
              <a:t> authority do you believe this?”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“WHO says this? WHO teaches this? WHO told you this?”</a:t>
            </a:r>
          </a:p>
        </p:txBody>
      </p:sp>
      <p:sp>
        <p:nvSpPr>
          <p:cNvPr id="170" name="3. What is the rational justification for believing this?…"/>
          <p:cNvSpPr txBox="1"/>
          <p:nvPr/>
        </p:nvSpPr>
        <p:spPr>
          <a:xfrm>
            <a:off x="1648966" y="9934465"/>
            <a:ext cx="21086065" cy="2672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5500" u="sng">
                <a:solidFill>
                  <a:srgbClr val="EE230C"/>
                </a:solidFill>
              </a:defRPr>
            </a:pPr>
            <a:r>
              <a:t>3. What is the rational justification for believing this?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“How do you know this belief</a:t>
            </a:r>
            <a:r>
              <a:t>(s)</a:t>
            </a:r>
            <a:r>
              <a:t> is</a:t>
            </a:r>
            <a:r>
              <a:t>/are</a:t>
            </a:r>
            <a:r>
              <a:t> true?”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“How do you know for sure that what ‘so-and-so’ said is true?”</a:t>
            </a:r>
          </a:p>
        </p:txBody>
      </p:sp>
      <p:sp>
        <p:nvSpPr>
          <p:cNvPr id="171" name="Line"/>
          <p:cNvSpPr/>
          <p:nvPr/>
        </p:nvSpPr>
        <p:spPr>
          <a:xfrm>
            <a:off x="685800" y="4768843"/>
            <a:ext cx="23012401" cy="2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2" name="Line"/>
          <p:cNvSpPr/>
          <p:nvPr/>
        </p:nvSpPr>
        <p:spPr>
          <a:xfrm>
            <a:off x="685800" y="9391170"/>
            <a:ext cx="23012401" cy="2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3" name="Truth Testing Other Worldviews"/>
          <p:cNvSpPr txBox="1"/>
          <p:nvPr/>
        </p:nvSpPr>
        <p:spPr>
          <a:xfrm>
            <a:off x="6794183" y="222973"/>
            <a:ext cx="10795636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7000">
                <a:solidFill>
                  <a:srgbClr val="000000"/>
                </a:solidFill>
              </a:defRPr>
            </a:pPr>
            <a:r>
              <a:t>Truth</a:t>
            </a:r>
            <a:r>
              <a:t>-</a:t>
            </a:r>
            <a:r>
              <a:t>Testing Worldviews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2"/>
      <p:bldP build="whole" bldLvl="1" animBg="1" rev="0" advAuto="0" spid="170" grpId="3"/>
      <p:bldP build="whole" bldLvl="1" animBg="1" rev="0" advAuto="0" spid="16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Key Intellectual Sins of Unbelievers"/>
          <p:cNvSpPr txBox="1"/>
          <p:nvPr/>
        </p:nvSpPr>
        <p:spPr>
          <a:xfrm>
            <a:off x="314325" y="-1110809"/>
            <a:ext cx="23593426" cy="18376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7000">
                <a:solidFill>
                  <a:srgbClr val="000000"/>
                </a:solidFill>
              </a:defRPr>
            </a:pPr>
          </a:p>
          <a:p>
            <a:pPr>
              <a:defRPr b="1" sz="7000" u="sng">
                <a:solidFill>
                  <a:srgbClr val="FF0000"/>
                </a:solidFill>
              </a:defRPr>
            </a:pPr>
            <a:r>
              <a:t>A few specific intellectual sins </a:t>
            </a:r>
            <a:r>
              <a:rPr u="none"/>
              <a:t>of unbelievers</a:t>
            </a:r>
          </a:p>
          <a:p>
            <a:pPr>
              <a:defRPr b="1" sz="7000">
                <a:solidFill>
                  <a:srgbClr val="FF0000"/>
                </a:solidFill>
              </a:defRPr>
            </a:pPr>
            <a:r>
              <a:t>that we can be on the lookout for…</a:t>
            </a:r>
            <a:endParaRPr>
              <a:solidFill>
                <a:srgbClr val="000000"/>
              </a:solidFill>
            </a:endParaRPr>
          </a:p>
          <a:p>
            <a:pPr>
              <a:defRPr b="1" sz="6000">
                <a:solidFill>
                  <a:srgbClr val="080808"/>
                </a:solidFill>
              </a:defRPr>
            </a:pPr>
          </a:p>
          <a:p>
            <a:pPr>
              <a:defRPr b="1" sz="6000">
                <a:solidFill>
                  <a:srgbClr val="FF0000"/>
                </a:solidFill>
              </a:defRPr>
            </a:pPr>
            <a:r>
              <a:t>2 Great Ones:  </a:t>
            </a:r>
            <a:endParaRPr sz="7000">
              <a:solidFill>
                <a:srgbClr val="000000"/>
              </a:solidFill>
            </a:endParaRPr>
          </a:p>
          <a:p>
            <a:pPr algn="l">
              <a:defRPr b="1" sz="6000" u="sng">
                <a:solidFill>
                  <a:srgbClr val="080808"/>
                </a:solidFill>
              </a:defRPr>
            </a:pPr>
            <a:r>
              <a:t>Arbitrariness</a:t>
            </a:r>
            <a:r>
              <a:rPr u="none"/>
              <a:t> - holding to a belief “just because”</a:t>
            </a:r>
            <a:endParaRPr sz="7000">
              <a:solidFill>
                <a:srgbClr val="000000"/>
              </a:solidFill>
            </a:endParaRPr>
          </a:p>
          <a:p>
            <a:pPr algn="l">
              <a:defRPr b="1" sz="6000" u="sng">
                <a:solidFill>
                  <a:srgbClr val="080808"/>
                </a:solidFill>
              </a:defRPr>
            </a:pPr>
            <a:r>
              <a:t>Inconsistency</a:t>
            </a:r>
            <a:r>
              <a:rPr u="none"/>
              <a:t> – not carrying a belief out to its logical conclusion</a:t>
            </a:r>
            <a:endParaRPr sz="7000">
              <a:solidFill>
                <a:srgbClr val="000000"/>
              </a:solidFill>
            </a:endParaRPr>
          </a:p>
          <a:p>
            <a:pPr>
              <a:defRPr b="1" sz="6000">
                <a:solidFill>
                  <a:srgbClr val="080808"/>
                </a:solidFill>
              </a:defRPr>
            </a:pPr>
          </a:p>
          <a:p>
            <a:pPr>
              <a:defRPr b="1" sz="6000">
                <a:solidFill>
                  <a:srgbClr val="FF0000"/>
                </a:solidFill>
              </a:defRPr>
            </a:pPr>
            <a:r>
              <a:t>3 Specific Primary Ones…</a:t>
            </a:r>
            <a:endParaRPr sz="7000">
              <a:solidFill>
                <a:srgbClr val="000000"/>
              </a:solidFill>
            </a:endParaRPr>
          </a:p>
          <a:p>
            <a:pPr marL="857250" indent="-857250" algn="l">
              <a:spcBef>
                <a:spcPts val="800"/>
              </a:spcBef>
              <a:buSzPct val="100000"/>
              <a:buFont typeface="Arial"/>
              <a:buChar char="•"/>
              <a:defRPr b="1" sz="6000">
                <a:solidFill>
                  <a:srgbClr val="080808"/>
                </a:solidFill>
              </a:defRPr>
            </a:pPr>
            <a:r>
              <a:t>Un-argued philosophical </a:t>
            </a:r>
            <a:r>
              <a:rPr u="sng"/>
              <a:t>bias</a:t>
            </a:r>
            <a:endParaRPr sz="7000">
              <a:solidFill>
                <a:srgbClr val="000000"/>
              </a:solidFill>
            </a:endParaRPr>
          </a:p>
          <a:p>
            <a:pPr marL="857250" indent="-857250" algn="l">
              <a:spcBef>
                <a:spcPts val="800"/>
              </a:spcBef>
              <a:buSzPct val="100000"/>
              <a:buFont typeface="Arial"/>
              <a:buChar char="•"/>
              <a:defRPr b="1" sz="6000">
                <a:solidFill>
                  <a:srgbClr val="080808"/>
                </a:solidFill>
              </a:defRPr>
            </a:pPr>
            <a:r>
              <a:t>Holding to beliefs from a </a:t>
            </a:r>
            <a:r>
              <a:rPr u="sng"/>
              <a:t>source / authority </a:t>
            </a:r>
            <a:r>
              <a:t>that doesn’t qualify as a valid authority for those beliefs</a:t>
            </a:r>
            <a:endParaRPr sz="7000">
              <a:solidFill>
                <a:srgbClr val="000000"/>
              </a:solidFill>
            </a:endParaRPr>
          </a:p>
          <a:p>
            <a:pPr marL="857250" indent="-857250" algn="l">
              <a:spcBef>
                <a:spcPts val="800"/>
              </a:spcBef>
              <a:buSzPct val="100000"/>
              <a:buFont typeface="Arial"/>
              <a:buChar char="•"/>
              <a:defRPr b="1" sz="6000">
                <a:solidFill>
                  <a:srgbClr val="080808"/>
                </a:solidFill>
              </a:defRPr>
            </a:pPr>
            <a:r>
              <a:t>Holding to certain </a:t>
            </a:r>
            <a:r>
              <a:rPr u="sng"/>
              <a:t>beliefs that are in conflict with other professed beliefs </a:t>
            </a:r>
            <a:r>
              <a:t>within the worldview</a:t>
            </a:r>
            <a:endParaRPr sz="7000">
              <a:solidFill>
                <a:srgbClr val="000000"/>
              </a:solidFill>
            </a:endParaRPr>
          </a:p>
          <a:p>
            <a:pPr>
              <a:defRPr b="1" sz="7000">
                <a:solidFill>
                  <a:srgbClr val="000000"/>
                </a:solidFill>
              </a:defRPr>
            </a:pPr>
          </a:p>
          <a:p>
            <a:pPr>
              <a:defRPr b="1" sz="7000">
                <a:solidFill>
                  <a:srgbClr val="000000"/>
                </a:solidFill>
              </a:defRPr>
            </a:pPr>
          </a:p>
          <a:p>
            <a:pPr>
              <a:defRPr b="1" sz="70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Box 2"/>
          <p:cNvSpPr txBox="1"/>
          <p:nvPr/>
        </p:nvSpPr>
        <p:spPr>
          <a:xfrm>
            <a:off x="1303019" y="1000125"/>
            <a:ext cx="21339812" cy="9097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“Problem of Evil” Typically Stated as Follows…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6500">
                <a:solidFill>
                  <a:srgbClr val="FF0000"/>
                </a:solidFill>
              </a:defRPr>
            </a:pPr>
          </a:p>
          <a:p>
            <a:pPr indent="548640" algn="l">
              <a:defRPr b="1" sz="6500">
                <a:solidFill>
                  <a:srgbClr val="080808"/>
                </a:solidFill>
              </a:defRPr>
            </a:pPr>
            <a:r>
              <a:t>Premise 1)  Evil Exists</a:t>
            </a:r>
            <a:endParaRPr>
              <a:solidFill>
                <a:srgbClr val="000000"/>
              </a:solidFill>
            </a:endParaRPr>
          </a:p>
          <a:p>
            <a:pPr indent="457200" algn="l">
              <a:defRPr b="1" sz="6500">
                <a:solidFill>
                  <a:srgbClr val="000000"/>
                </a:solidFill>
              </a:defRPr>
            </a:pPr>
          </a:p>
          <a:p>
            <a:pPr indent="548640" algn="l">
              <a:defRPr b="1" sz="6500">
                <a:solidFill>
                  <a:srgbClr val="080808"/>
                </a:solidFill>
              </a:defRPr>
            </a:pPr>
            <a:r>
              <a:t>Premise 2)  God is All-Good</a:t>
            </a:r>
            <a:endParaRPr>
              <a:solidFill>
                <a:srgbClr val="000000"/>
              </a:solidFill>
            </a:endParaRPr>
          </a:p>
          <a:p>
            <a:pPr indent="457200" algn="l">
              <a:defRPr b="1" sz="6500">
                <a:solidFill>
                  <a:srgbClr val="000000"/>
                </a:solidFill>
              </a:defRPr>
            </a:pPr>
          </a:p>
          <a:p>
            <a:pPr indent="548640" algn="l">
              <a:defRPr b="1" sz="6500">
                <a:solidFill>
                  <a:srgbClr val="080808"/>
                </a:solidFill>
              </a:defRPr>
            </a:pPr>
            <a:r>
              <a:t>Premise 3)  God is All-Powerful</a:t>
            </a:r>
            <a:endParaRPr>
              <a:solidFill>
                <a:srgbClr val="000000"/>
              </a:solidFill>
            </a:endParaRPr>
          </a:p>
          <a:p>
            <a:pPr indent="548640" algn="l">
              <a:defRPr b="1" sz="6500">
                <a:solidFill>
                  <a:srgbClr val="080808"/>
                </a:solidFill>
              </a:defRPr>
            </a:pPr>
          </a:p>
          <a:p>
            <a:pPr indent="548640" algn="l">
              <a:defRPr b="1" sz="6500">
                <a:solidFill>
                  <a:srgbClr val="FF0000"/>
                </a:solidFill>
              </a:defRPr>
            </a:pPr>
            <a:r>
              <a:t>… these 3 premises conflict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Box 2"/>
          <p:cNvSpPr txBox="1"/>
          <p:nvPr/>
        </p:nvSpPr>
        <p:spPr>
          <a:xfrm>
            <a:off x="1560194" y="1310327"/>
            <a:ext cx="21225512" cy="12107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“Problem of Evil” tension is resolved by…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6500">
                <a:solidFill>
                  <a:srgbClr val="FF0000"/>
                </a:solidFill>
              </a:defRPr>
            </a:pPr>
          </a:p>
          <a:p>
            <a:pPr indent="548640" algn="l">
              <a:defRPr b="1" sz="6500">
                <a:solidFill>
                  <a:srgbClr val="080808"/>
                </a:solidFill>
              </a:defRPr>
            </a:pPr>
            <a:r>
              <a:t>Premise 1)  Evil Exists</a:t>
            </a:r>
            <a:endParaRPr>
              <a:solidFill>
                <a:srgbClr val="000000"/>
              </a:solidFill>
            </a:endParaRPr>
          </a:p>
          <a:p>
            <a:pPr indent="457200" algn="l">
              <a:defRPr b="1" sz="6500">
                <a:solidFill>
                  <a:srgbClr val="000000"/>
                </a:solidFill>
              </a:defRPr>
            </a:pPr>
          </a:p>
          <a:p>
            <a:pPr indent="548640" algn="l">
              <a:defRPr b="1" sz="6500">
                <a:solidFill>
                  <a:srgbClr val="080808"/>
                </a:solidFill>
              </a:defRPr>
            </a:pPr>
            <a:r>
              <a:t>Premise 2)  God is All-Good</a:t>
            </a:r>
            <a:endParaRPr>
              <a:solidFill>
                <a:srgbClr val="000000"/>
              </a:solidFill>
            </a:endParaRPr>
          </a:p>
          <a:p>
            <a:pPr indent="457200" algn="l">
              <a:defRPr b="1" sz="6500">
                <a:solidFill>
                  <a:srgbClr val="000000"/>
                </a:solidFill>
              </a:defRPr>
            </a:pPr>
          </a:p>
          <a:p>
            <a:pPr indent="548640" algn="l">
              <a:defRPr b="1" sz="6500">
                <a:solidFill>
                  <a:srgbClr val="080808"/>
                </a:solidFill>
              </a:defRPr>
            </a:pPr>
            <a:r>
              <a:t>Premise 3)  God is All-Powerful</a:t>
            </a:r>
            <a:endParaRPr>
              <a:solidFill>
                <a:srgbClr val="000000"/>
              </a:solidFill>
            </a:endParaRPr>
          </a:p>
          <a:p>
            <a:pPr indent="548640" algn="l">
              <a:defRPr b="1" sz="6500">
                <a:solidFill>
                  <a:srgbClr val="080808"/>
                </a:solidFill>
              </a:defRPr>
            </a:pPr>
          </a:p>
          <a:p>
            <a:pPr indent="548640" algn="l">
              <a:defRPr b="1" sz="6500">
                <a:solidFill>
                  <a:srgbClr val="080808"/>
                </a:solidFill>
              </a:defRPr>
            </a:pPr>
            <a:r>
              <a:t>Premise 4)  God has a morally sufficient reason for allowing evil on a temporal basis</a:t>
            </a:r>
            <a:endParaRPr>
              <a:solidFill>
                <a:srgbClr val="000000"/>
              </a:solidFill>
            </a:endParaRPr>
          </a:p>
          <a:p>
            <a:pPr indent="548640" algn="l">
              <a:defRPr b="1" sz="6500">
                <a:solidFill>
                  <a:srgbClr val="080808"/>
                </a:solidFill>
              </a:defRPr>
            </a:pPr>
          </a:p>
          <a:p>
            <a:pPr indent="548640" algn="l">
              <a:defRPr b="1" sz="6500">
                <a:solidFill>
                  <a:srgbClr val="FF0000"/>
                </a:solidFill>
              </a:defRPr>
            </a:pPr>
            <a:r>
              <a:t>… adding the 4</a:t>
            </a:r>
            <a:r>
              <a:rPr baseline="30000"/>
              <a:t>th</a:t>
            </a:r>
            <a:r>
              <a:t> premise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