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hristian Worldview Apologetics…"/>
          <p:cNvSpPr txBox="1"/>
          <p:nvPr/>
        </p:nvSpPr>
        <p:spPr>
          <a:xfrm>
            <a:off x="5755798" y="5815872"/>
            <a:ext cx="12872404" cy="208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  <a:r>
              <a:t>Christian Worldview Apologetics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Class </a:t>
            </a:r>
            <a: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. What is the belief (truth-claim)?…"/>
          <p:cNvSpPr txBox="1"/>
          <p:nvPr/>
        </p:nvSpPr>
        <p:spPr>
          <a:xfrm>
            <a:off x="686110" y="2572954"/>
            <a:ext cx="23011778" cy="180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1. What is the belief (truth-claim)?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“What do you believe?”</a:t>
            </a:r>
          </a:p>
        </p:txBody>
      </p:sp>
      <p:sp>
        <p:nvSpPr>
          <p:cNvPr id="172" name="2. What is the authority of the belief?…"/>
          <p:cNvSpPr txBox="1"/>
          <p:nvPr/>
        </p:nvSpPr>
        <p:spPr>
          <a:xfrm>
            <a:off x="2594388" y="6037810"/>
            <a:ext cx="19195225" cy="267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2. What is the authority of the belief?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“By </a:t>
            </a:r>
            <a:r>
              <a:t>WHAT</a:t>
            </a:r>
            <a:r>
              <a:t> authority do you believe this?”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“WHO says this? WHO teaches this? WHO told you this?”</a:t>
            </a:r>
          </a:p>
        </p:txBody>
      </p:sp>
      <p:sp>
        <p:nvSpPr>
          <p:cNvPr id="173" name="3. What is the rational justification for believing this?…"/>
          <p:cNvSpPr txBox="1"/>
          <p:nvPr/>
        </p:nvSpPr>
        <p:spPr>
          <a:xfrm>
            <a:off x="1648966" y="9934466"/>
            <a:ext cx="21086065" cy="267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3. What is the rational justification for believing this?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“How do you know this belief</a:t>
            </a:r>
            <a:r>
              <a:t>(s)</a:t>
            </a:r>
            <a:r>
              <a:t> is</a:t>
            </a:r>
            <a:r>
              <a:t>/are</a:t>
            </a:r>
            <a:r>
              <a:t> true?”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“How do you know for sure that what ‘so-and-so’ said is true?”</a:t>
            </a:r>
          </a:p>
        </p:txBody>
      </p:sp>
      <p:sp>
        <p:nvSpPr>
          <p:cNvPr id="174" name="Line"/>
          <p:cNvSpPr/>
          <p:nvPr/>
        </p:nvSpPr>
        <p:spPr>
          <a:xfrm>
            <a:off x="685800" y="4768843"/>
            <a:ext cx="23012400" cy="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5" name="Line"/>
          <p:cNvSpPr/>
          <p:nvPr/>
        </p:nvSpPr>
        <p:spPr>
          <a:xfrm>
            <a:off x="685800" y="9391171"/>
            <a:ext cx="23012400" cy="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6" name="Truth Testing Other Worldviews"/>
          <p:cNvSpPr txBox="1"/>
          <p:nvPr/>
        </p:nvSpPr>
        <p:spPr>
          <a:xfrm>
            <a:off x="6794184" y="222973"/>
            <a:ext cx="10795636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7000">
                <a:solidFill>
                  <a:srgbClr val="000000"/>
                </a:solidFill>
              </a:defRPr>
            </a:pPr>
            <a:r>
              <a:t>Truth</a:t>
            </a:r>
            <a:r>
              <a:t>-</a:t>
            </a:r>
            <a:r>
              <a:t>Testing Worldviews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2"/>
      <p:bldP build="whole" bldLvl="1" animBg="1" rev="0" advAuto="0" spid="171" grpId="1"/>
      <p:bldP build="whole" bldLvl="1" animBg="1" rev="0" advAuto="0" spid="173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Key Intellectual Sins of Unbelievers"/>
          <p:cNvSpPr txBox="1"/>
          <p:nvPr/>
        </p:nvSpPr>
        <p:spPr>
          <a:xfrm>
            <a:off x="314325" y="-1110809"/>
            <a:ext cx="23593426" cy="18376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 u="sng">
                <a:solidFill>
                  <a:srgbClr val="FF0000"/>
                </a:solidFill>
              </a:defRPr>
            </a:pPr>
            <a:r>
              <a:t>A few specific intellectual sins </a:t>
            </a:r>
            <a:r>
              <a:rPr u="none"/>
              <a:t>of unbelievers</a:t>
            </a:r>
          </a:p>
          <a:p>
            <a:pPr>
              <a:defRPr b="1" sz="7000">
                <a:solidFill>
                  <a:srgbClr val="FF0000"/>
                </a:solidFill>
              </a:defRPr>
            </a:pPr>
            <a:r>
              <a:t>that we can be on the lookout for…</a:t>
            </a:r>
            <a:endParaRPr>
              <a:solidFill>
                <a:srgbClr val="000000"/>
              </a:solidFill>
            </a:endParaRPr>
          </a:p>
          <a:p>
            <a:pPr>
              <a:defRPr b="1" sz="6000">
                <a:solidFill>
                  <a:srgbClr val="080808"/>
                </a:solidFill>
              </a:defRPr>
            </a:pPr>
          </a:p>
          <a:p>
            <a:pPr>
              <a:defRPr b="1" sz="6000">
                <a:solidFill>
                  <a:srgbClr val="FF0000"/>
                </a:solidFill>
              </a:defRPr>
            </a:pPr>
            <a:r>
              <a:t>2 Great Ones:  </a:t>
            </a:r>
            <a:endParaRPr sz="7000">
              <a:solidFill>
                <a:srgbClr val="000000"/>
              </a:solidFill>
            </a:endParaRPr>
          </a:p>
          <a:p>
            <a:pPr algn="l">
              <a:defRPr b="1" sz="6000" u="sng">
                <a:solidFill>
                  <a:srgbClr val="080808"/>
                </a:solidFill>
              </a:defRPr>
            </a:pPr>
            <a:r>
              <a:t>Arbitrariness</a:t>
            </a:r>
            <a:r>
              <a:rPr u="none"/>
              <a:t> - holding to a belief “just because”</a:t>
            </a:r>
            <a:endParaRPr sz="7000">
              <a:solidFill>
                <a:srgbClr val="000000"/>
              </a:solidFill>
            </a:endParaRPr>
          </a:p>
          <a:p>
            <a:pPr algn="l">
              <a:defRPr b="1" sz="6000" u="sng">
                <a:solidFill>
                  <a:srgbClr val="080808"/>
                </a:solidFill>
              </a:defRPr>
            </a:pPr>
            <a:r>
              <a:t>Inconsistency</a:t>
            </a:r>
            <a:r>
              <a:rPr u="none"/>
              <a:t> – not carrying a belief out to its logical conclusion</a:t>
            </a:r>
            <a:endParaRPr sz="7000">
              <a:solidFill>
                <a:srgbClr val="000000"/>
              </a:solidFill>
            </a:endParaRPr>
          </a:p>
          <a:p>
            <a:pPr>
              <a:defRPr b="1" sz="6000">
                <a:solidFill>
                  <a:srgbClr val="080808"/>
                </a:solidFill>
              </a:defRPr>
            </a:pPr>
          </a:p>
          <a:p>
            <a:pPr>
              <a:defRPr b="1" sz="6000">
                <a:solidFill>
                  <a:srgbClr val="FF0000"/>
                </a:solidFill>
              </a:defRPr>
            </a:pPr>
            <a:r>
              <a:t>3 Specific Primary Ones…</a:t>
            </a:r>
            <a:endParaRPr sz="7000">
              <a:solidFill>
                <a:srgbClr val="000000"/>
              </a:solidFill>
            </a:endParaRPr>
          </a:p>
          <a:p>
            <a:pPr marL="857250" indent="-857250" algn="l">
              <a:spcBef>
                <a:spcPts val="800"/>
              </a:spcBef>
              <a:buSzPct val="100000"/>
              <a:buFont typeface="Arial"/>
              <a:buChar char="•"/>
              <a:defRPr b="1" sz="6000">
                <a:solidFill>
                  <a:srgbClr val="080808"/>
                </a:solidFill>
              </a:defRPr>
            </a:pPr>
            <a:r>
              <a:t>Un-argued philosophical </a:t>
            </a:r>
            <a:r>
              <a:rPr u="sng"/>
              <a:t>bias</a:t>
            </a:r>
            <a:endParaRPr sz="7000">
              <a:solidFill>
                <a:srgbClr val="000000"/>
              </a:solidFill>
            </a:endParaRPr>
          </a:p>
          <a:p>
            <a:pPr marL="857250" indent="-857250" algn="l">
              <a:spcBef>
                <a:spcPts val="800"/>
              </a:spcBef>
              <a:buSzPct val="100000"/>
              <a:buFont typeface="Arial"/>
              <a:buChar char="•"/>
              <a:defRPr b="1" sz="6000">
                <a:solidFill>
                  <a:srgbClr val="080808"/>
                </a:solidFill>
              </a:defRPr>
            </a:pPr>
            <a:r>
              <a:t>Holding to beliefs from a </a:t>
            </a:r>
            <a:r>
              <a:rPr u="sng"/>
              <a:t>source / authority </a:t>
            </a:r>
            <a:r>
              <a:t>that doesn’t qualify as a valid authority for those beliefs</a:t>
            </a:r>
            <a:endParaRPr sz="7000">
              <a:solidFill>
                <a:srgbClr val="000000"/>
              </a:solidFill>
            </a:endParaRPr>
          </a:p>
          <a:p>
            <a:pPr marL="857250" indent="-857250" algn="l">
              <a:spcBef>
                <a:spcPts val="800"/>
              </a:spcBef>
              <a:buSzPct val="100000"/>
              <a:buFont typeface="Arial"/>
              <a:buChar char="•"/>
              <a:defRPr b="1" sz="6000">
                <a:solidFill>
                  <a:srgbClr val="080808"/>
                </a:solidFill>
              </a:defRPr>
            </a:pPr>
            <a:r>
              <a:t>Holding to certain </a:t>
            </a:r>
            <a:r>
              <a:rPr u="sng"/>
              <a:t>beliefs that are in conflict with other professed beliefs </a:t>
            </a:r>
            <a:r>
              <a:t>within the worldview</a:t>
            </a:r>
            <a:endParaRPr sz="7000">
              <a:solidFill>
                <a:srgbClr val="000000"/>
              </a:solidFill>
            </a:endParaRPr>
          </a:p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Arbitrariness"/>
          <p:cNvSpPr txBox="1"/>
          <p:nvPr/>
        </p:nvSpPr>
        <p:spPr>
          <a:xfrm>
            <a:off x="7022877" y="5430233"/>
            <a:ext cx="10338246" cy="1378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8500">
                <a:solidFill>
                  <a:srgbClr val="FA0000"/>
                </a:solidFill>
              </a:defRPr>
            </a:lvl1pPr>
          </a:lstStyle>
          <a:p>
            <a:pPr/>
            <a:r>
              <a:t>Immaterial Realities</a:t>
            </a:r>
          </a:p>
        </p:txBody>
      </p:sp>
      <p:sp>
        <p:nvSpPr>
          <p:cNvPr id="181" name="Key Intellectual Sins of Unbelievers"/>
          <p:cNvSpPr txBox="1"/>
          <p:nvPr/>
        </p:nvSpPr>
        <p:spPr>
          <a:xfrm>
            <a:off x="7234811" y="595513"/>
            <a:ext cx="9914383" cy="147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9000">
                <a:solidFill>
                  <a:srgbClr val="000000"/>
                </a:solidFill>
              </a:defRPr>
            </a:lvl1pPr>
          </a:lstStyle>
          <a:p>
            <a:pPr/>
            <a:r>
              <a:t>Let’s Talk About…</a:t>
            </a:r>
          </a:p>
        </p:txBody>
      </p:sp>
      <p:sp>
        <p:nvSpPr>
          <p:cNvPr id="182" name="Key Intellectual Sins of Unbelievers"/>
          <p:cNvSpPr txBox="1"/>
          <p:nvPr/>
        </p:nvSpPr>
        <p:spPr>
          <a:xfrm>
            <a:off x="5939885" y="6972612"/>
            <a:ext cx="12504230" cy="1080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6500">
                <a:solidFill>
                  <a:srgbClr val="FA0000"/>
                </a:solidFill>
              </a:defRPr>
            </a:lvl1pPr>
          </a:lstStyle>
          <a:p>
            <a:pPr/>
            <a:r>
              <a:t>(i.e. laws of logic, mathematics)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d’s revelation is necessary…"/>
          <p:cNvSpPr txBox="1"/>
          <p:nvPr/>
        </p:nvSpPr>
        <p:spPr>
          <a:xfrm>
            <a:off x="0" y="1802675"/>
            <a:ext cx="24384000" cy="10110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80808"/>
                </a:solidFill>
              </a:defRPr>
            </a:pPr>
            <a:r>
              <a:t>How is a claim to having “Knowledge”</a:t>
            </a:r>
            <a:endParaRPr>
              <a:solidFill>
                <a:srgbClr val="000000"/>
              </a:solidFill>
            </a:endParaRPr>
          </a:p>
          <a:p>
            <a:pPr>
              <a:defRPr b="1" sz="6500">
                <a:solidFill>
                  <a:srgbClr val="080808"/>
                </a:solidFill>
              </a:defRPr>
            </a:pPr>
            <a:r>
              <a:t>different than having just a “Belief” ?</a:t>
            </a:r>
            <a:endParaRPr>
              <a:solidFill>
                <a:srgbClr val="000000"/>
              </a:solidFill>
            </a:endParaRPr>
          </a:p>
          <a:p>
            <a:pPr>
              <a:defRPr b="1" sz="6500">
                <a:solidFill>
                  <a:srgbClr val="FF0000"/>
                </a:solidFill>
              </a:defRPr>
            </a:pPr>
          </a:p>
          <a:p>
            <a:pPr>
              <a:defRPr b="1" sz="6500">
                <a:solidFill>
                  <a:srgbClr val="FF0000"/>
                </a:solidFill>
              </a:defRPr>
            </a:pPr>
          </a:p>
          <a:p>
            <a:pPr>
              <a:defRPr b="1" sz="6500">
                <a:solidFill>
                  <a:srgbClr val="FF0000"/>
                </a:solidFill>
              </a:defRPr>
            </a:pPr>
            <a:r>
              <a:t>BELIEF</a:t>
            </a:r>
            <a:r>
              <a:rPr>
                <a:solidFill>
                  <a:srgbClr val="000000"/>
                </a:solidFill>
              </a:rPr>
              <a:t>  -  “I Believe…”</a:t>
            </a:r>
            <a:endParaRPr>
              <a:solidFill>
                <a:srgbClr val="000000"/>
              </a:solidFill>
            </a:endParaR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A mental assent that something is true</a:t>
            </a:r>
          </a:p>
          <a:p>
            <a:pPr indent="457200">
              <a:defRPr b="1" sz="6500">
                <a:solidFill>
                  <a:srgbClr val="080808"/>
                </a:solidFill>
              </a:defRPr>
            </a:pPr>
          </a:p>
          <a:p>
            <a:pPr indent="457200">
              <a:defRPr b="1" sz="6500">
                <a:solidFill>
                  <a:srgbClr val="FF0000"/>
                </a:solidFill>
              </a:defRPr>
            </a:pPr>
            <a:r>
              <a:t>KNOWLEDGE</a:t>
            </a:r>
            <a:r>
              <a:rPr>
                <a:solidFill>
                  <a:srgbClr val="000000"/>
                </a:solidFill>
              </a:rPr>
              <a:t>  -  “I Know…”</a:t>
            </a:r>
            <a:endParaRPr>
              <a:solidFill>
                <a:srgbClr val="000000"/>
              </a:solidFill>
            </a:endParaR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A clear and certain perception that something is true</a:t>
            </a:r>
          </a:p>
          <a:p>
            <a:pPr indent="457200">
              <a:defRPr b="1" sz="6500">
                <a:solidFill>
                  <a:srgbClr val="FF0000"/>
                </a:solidFill>
              </a:defRPr>
            </a:pPr>
            <a:r>
              <a:t>(rational justification)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d’s revelation is necessary…"/>
          <p:cNvSpPr txBox="1"/>
          <p:nvPr/>
        </p:nvSpPr>
        <p:spPr>
          <a:xfrm>
            <a:off x="0" y="1301024"/>
            <a:ext cx="24384000" cy="11113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FF0000"/>
                </a:solidFill>
              </a:defRPr>
            </a:pPr>
            <a:r>
              <a:t>(REVIEW)</a:t>
            </a:r>
            <a:endParaRPr>
              <a:solidFill>
                <a:srgbClr val="000000"/>
              </a:solidFill>
            </a:endParaR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Our claim is that Christian belief / faith in God’s Word offers Christians a sure foundation for “knowing” … non-Christians can have knowledge of many things, of course, but they will lack a rational foundation for their knowledge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80808"/>
                </a:solidFill>
              </a:defRPr>
            </a:pPr>
          </a:p>
          <a:p>
            <a:pPr indent="457200">
              <a:defRPr b="1" sz="6500">
                <a:solidFill>
                  <a:srgbClr val="080808"/>
                </a:solidFill>
              </a:defRPr>
            </a:pPr>
            <a:r>
              <a:t>If </a:t>
            </a:r>
            <a:r>
              <a:rPr>
                <a:solidFill>
                  <a:srgbClr val="000000"/>
                </a:solidFill>
              </a:rPr>
              <a:t>human knowledge isn't possible apart from the Triune God of Scripture </a:t>
            </a:r>
            <a:r>
              <a:t>then</a:t>
            </a:r>
            <a:r>
              <a:rPr>
                <a:solidFill>
                  <a:srgbClr val="000000"/>
                </a:solidFill>
              </a:rPr>
              <a:t> there is 100% Certainty (in proof) the Bible is true  (as there exists an “Impossibility of the Contrary”)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d’s revelation is necessary…"/>
          <p:cNvSpPr txBox="1"/>
          <p:nvPr/>
        </p:nvSpPr>
        <p:spPr>
          <a:xfrm>
            <a:off x="0" y="-203925"/>
            <a:ext cx="24384000" cy="14123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FF0000"/>
                </a:solidFill>
              </a:defRPr>
            </a:pPr>
            <a:r>
              <a:t>(REVIEW)</a:t>
            </a:r>
            <a:endParaRPr>
              <a:solidFill>
                <a:srgbClr val="000000"/>
              </a:solidFill>
            </a:endParaR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All knowledge comes from God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Job 12: 7-13, Job 35:10, Isaiah 28:24-26, Colossians 2:2-3, Proverbs 1:7, Psalm 36:9, John 1:9, Psalm 18:28, Psalm 119:130, Proverbs 22:17-21, Proverbs 5:1-2, 1 Samuel 2:3, Psalm 94:10, Psalms 19:1-4, Psalms 97:6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d’s revelation is necessary…"/>
          <p:cNvSpPr txBox="1"/>
          <p:nvPr/>
        </p:nvSpPr>
        <p:spPr>
          <a:xfrm>
            <a:off x="1" y="-1207222"/>
            <a:ext cx="24145874" cy="16130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(REVIEW)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080808"/>
                </a:solidFill>
              </a:defRPr>
            </a:pPr>
            <a:r>
              <a:t>Unbeliever says, </a:t>
            </a:r>
            <a:r>
              <a:rPr i="1"/>
              <a:t>“I don’t believe the Bible.  </a:t>
            </a:r>
            <a:endParaRPr>
              <a:solidFill>
                <a:srgbClr val="000000"/>
              </a:solidFill>
            </a:endParaRPr>
          </a:p>
          <a:p>
            <a:pPr indent="548640">
              <a:defRPr b="1" i="1" sz="6500">
                <a:solidFill>
                  <a:srgbClr val="080808"/>
                </a:solidFill>
              </a:defRPr>
            </a:pPr>
            <a:r>
              <a:t>Why do you think the Bible is true?”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How might we respond?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“We know the Bible is God's Word BECAUSE all knowledge comes from God and we need His Word to </a:t>
            </a:r>
            <a:r>
              <a:rPr u="sng"/>
              <a:t>properly</a:t>
            </a:r>
            <a:r>
              <a:t> </a:t>
            </a:r>
            <a:r>
              <a:rPr u="sng"/>
              <a:t>interpret</a:t>
            </a:r>
            <a:r>
              <a:t> both ourselves and the cosmos around us.”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“The Bible is true BECAUSE all human knowledge comes from the Triune God of scripture, and only His Word provides a sure basis for our knowledge (Matthew 7:24-27)”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d’s revelation is necessary…"/>
          <p:cNvSpPr txBox="1"/>
          <p:nvPr/>
        </p:nvSpPr>
        <p:spPr>
          <a:xfrm>
            <a:off x="1" y="-705574"/>
            <a:ext cx="24145874" cy="1512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(REVIEW)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“The Bible is true BECAUSE God &amp; His Word makes human knowledge possible.”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“The Bible is true BECAUSE God’s Word alone provides a foundation for human knowledge and understanding.”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“We Christians believe the Bible is true BECAUSE only a biblical worldview provides a sure foundation for human knowledge.”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“I believe the Bible is true BECAUSE only God’s Word provides a basis for human logic and reasoning.”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d’s revelation is necessary…"/>
          <p:cNvSpPr txBox="1"/>
          <p:nvPr/>
        </p:nvSpPr>
        <p:spPr>
          <a:xfrm>
            <a:off x="1" y="1351828"/>
            <a:ext cx="24145874" cy="11012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400">
                <a:solidFill>
                  <a:srgbClr val="FF0000"/>
                </a:solidFill>
              </a:defRPr>
            </a:pPr>
            <a:r>
              <a:t>(REVIEW)</a:t>
            </a:r>
            <a:endParaRPr sz="6500">
              <a:solidFill>
                <a:srgbClr val="000000"/>
              </a:solidFill>
            </a:endParaRPr>
          </a:p>
          <a:p>
            <a:pPr>
              <a:defRPr b="1" i="1" sz="4400">
                <a:solidFill>
                  <a:srgbClr val="000000"/>
                </a:solidFill>
              </a:defRPr>
            </a:pPr>
            <a:r>
              <a:t>“I see a ladybug on a rose.”</a:t>
            </a:r>
            <a:endParaRPr sz="6500"/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NATURAL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 Reveals Himself to us in Creation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Human Beings are His Image-Bearers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Body &amp; Soul (human mind, self-consciousness, 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laws of logic, concepts, ideas, truth, knowledge,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ethics) matter, energy, origins, mathematics,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regularities of nature, meaning, purpose, destiny</a:t>
            </a:r>
            <a:endParaRPr sz="6500"/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SPECIAL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God’s Word in Scripture</a:t>
            </a:r>
            <a:endParaRPr sz="6500">
              <a:solidFill>
                <a:srgbClr val="000000"/>
              </a:solidFill>
            </a:endParaRPr>
          </a:p>
        </p:txBody>
      </p:sp>
      <p:sp>
        <p:nvSpPr>
          <p:cNvPr id="164" name="Arrow: U-Turn 2"/>
          <p:cNvSpPr/>
          <p:nvPr/>
        </p:nvSpPr>
        <p:spPr>
          <a:xfrm rot="16200000">
            <a:off x="1228731" y="4629151"/>
            <a:ext cx="7058022" cy="391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347" y="0"/>
                  <a:pt x="5242" y="0"/>
                </a:cubicBezTo>
                <a:lnTo>
                  <a:pt x="14861" y="0"/>
                </a:lnTo>
                <a:cubicBezTo>
                  <a:pt x="17756" y="0"/>
                  <a:pt x="20102" y="4231"/>
                  <a:pt x="20102" y="9450"/>
                </a:cubicBezTo>
                <a:lnTo>
                  <a:pt x="20102" y="10800"/>
                </a:lnTo>
                <a:lnTo>
                  <a:pt x="21600" y="10800"/>
                </a:lnTo>
                <a:lnTo>
                  <a:pt x="18605" y="16200"/>
                </a:lnTo>
                <a:lnTo>
                  <a:pt x="15610" y="10800"/>
                </a:lnTo>
                <a:lnTo>
                  <a:pt x="17107" y="10800"/>
                </a:lnTo>
                <a:lnTo>
                  <a:pt x="17107" y="9450"/>
                </a:lnTo>
                <a:cubicBezTo>
                  <a:pt x="17107" y="7213"/>
                  <a:pt x="16102" y="5400"/>
                  <a:pt x="14861" y="5400"/>
                </a:cubicBezTo>
                <a:lnTo>
                  <a:pt x="5242" y="5400"/>
                </a:lnTo>
                <a:cubicBezTo>
                  <a:pt x="4001" y="5400"/>
                  <a:pt x="2995" y="7213"/>
                  <a:pt x="2995" y="9450"/>
                </a:cubicBezTo>
                <a:lnTo>
                  <a:pt x="299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5" name="Arrow: U-Turn 3"/>
          <p:cNvSpPr/>
          <p:nvPr/>
        </p:nvSpPr>
        <p:spPr>
          <a:xfrm rot="5400000">
            <a:off x="16983075" y="5286371"/>
            <a:ext cx="6829422" cy="391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425" y="0"/>
                  <a:pt x="5417" y="0"/>
                </a:cubicBezTo>
                <a:lnTo>
                  <a:pt x="14635" y="0"/>
                </a:lnTo>
                <a:cubicBezTo>
                  <a:pt x="17627" y="0"/>
                  <a:pt x="20052" y="4231"/>
                  <a:pt x="20052" y="9450"/>
                </a:cubicBezTo>
                <a:lnTo>
                  <a:pt x="20052" y="10800"/>
                </a:lnTo>
                <a:lnTo>
                  <a:pt x="21600" y="10800"/>
                </a:lnTo>
                <a:lnTo>
                  <a:pt x="18505" y="16200"/>
                </a:lnTo>
                <a:lnTo>
                  <a:pt x="15409" y="10800"/>
                </a:lnTo>
                <a:lnTo>
                  <a:pt x="16957" y="10800"/>
                </a:lnTo>
                <a:lnTo>
                  <a:pt x="16957" y="9450"/>
                </a:lnTo>
                <a:cubicBezTo>
                  <a:pt x="16957" y="7213"/>
                  <a:pt x="15918" y="5400"/>
                  <a:pt x="14635" y="5400"/>
                </a:cubicBezTo>
                <a:lnTo>
                  <a:pt x="5417" y="5400"/>
                </a:lnTo>
                <a:cubicBezTo>
                  <a:pt x="4135" y="5400"/>
                  <a:pt x="3095" y="7213"/>
                  <a:pt x="3095" y="9450"/>
                </a:cubicBezTo>
                <a:lnTo>
                  <a:pt x="309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2"/>
          <p:cNvSpPr txBox="1"/>
          <p:nvPr/>
        </p:nvSpPr>
        <p:spPr>
          <a:xfrm>
            <a:off x="2103119" y="1000125"/>
            <a:ext cx="19768187" cy="12107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“I know the Bible is true BECAUSE we need God’s Word to properly interpret ourselves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and the world (cosmos).”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“… only the Bible enables us to logically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make sense out of anything in life.”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“… only God’s Word provides a solid foundation for human knowledge and reasoning.”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“… only the Bible makes human knowledge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and reason possible.”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o not answer a fool according to his folly,…"/>
          <p:cNvSpPr txBox="1"/>
          <p:nvPr/>
        </p:nvSpPr>
        <p:spPr>
          <a:xfrm>
            <a:off x="1371600" y="301625"/>
            <a:ext cx="22088476" cy="1191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80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(REVIEW)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b="1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Proverbs 26:4-5</a:t>
            </a:r>
            <a:endParaRPr sz="5500"/>
          </a:p>
          <a:p>
            <a:pPr defTabSz="457200">
              <a:defRPr b="1" sz="80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Do not answer a fool according to his folly, 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lest you also be like him.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Answer a fool according to his folly,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lest he be wise in his own eyes</a:t>
            </a:r>
            <a:r>
              <a:rPr>
                <a:solidFill>
                  <a:srgbClr val="000000"/>
                </a:solidFill>
              </a:rPr>
              <a:t>. </a:t>
            </a:r>
            <a:endParaRPr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b="1"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Examples of this “antithetical parallelism” illustrated in the Bible:</a:t>
            </a:r>
            <a:endParaRPr sz="5500"/>
          </a:p>
          <a:p>
            <a:pPr defTabSz="457200">
              <a:defRPr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 defTabSz="457200">
              <a:defRPr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Matthew 12:24-27 – Jesus casting out demons</a:t>
            </a:r>
            <a:endParaRPr sz="5500"/>
          </a:p>
          <a:p>
            <a:pPr algn="l" defTabSz="457200">
              <a:defRPr sz="4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Matthew 15:1-6 – Jesus’ disciples not bound by the tradition of the elders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