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3</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3" name="coexist-logo-vector.png" descr="coexist-logo-vector.png"/>
          <p:cNvPicPr>
            <a:picLocks noChangeAspect="1"/>
          </p:cNvPicPr>
          <p:nvPr/>
        </p:nvPicPr>
        <p:blipFill>
          <a:blip r:embed="rId2">
            <a:extLst/>
          </a:blip>
          <a:stretch>
            <a:fillRect/>
          </a:stretch>
        </p:blipFill>
        <p:spPr>
          <a:xfrm>
            <a:off x="3456499" y="-1877501"/>
            <a:ext cx="17471002" cy="17471002"/>
          </a:xfrm>
          <a:prstGeom prst="rect">
            <a:avLst/>
          </a:prstGeom>
          <a:ln w="12700">
            <a:miter lim="400000"/>
          </a:ln>
        </p:spPr>
      </p:pic>
      <p:sp>
        <p:nvSpPr>
          <p:cNvPr id="154" name="Jesus is NOT God."/>
          <p:cNvSpPr/>
          <p:nvPr/>
        </p:nvSpPr>
        <p:spPr>
          <a:xfrm>
            <a:off x="1351991" y="545391"/>
            <a:ext cx="5151836" cy="43271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69" y="0"/>
                </a:moveTo>
                <a:cubicBezTo>
                  <a:pt x="299" y="0"/>
                  <a:pt x="0" y="356"/>
                  <a:pt x="0" y="796"/>
                </a:cubicBezTo>
                <a:lnTo>
                  <a:pt x="0" y="15146"/>
                </a:lnTo>
                <a:cubicBezTo>
                  <a:pt x="0" y="15586"/>
                  <a:pt x="299" y="15942"/>
                  <a:pt x="669" y="15942"/>
                </a:cubicBezTo>
                <a:lnTo>
                  <a:pt x="15784" y="15942"/>
                </a:lnTo>
                <a:lnTo>
                  <a:pt x="17126" y="21600"/>
                </a:lnTo>
                <a:lnTo>
                  <a:pt x="18465" y="15942"/>
                </a:lnTo>
                <a:lnTo>
                  <a:pt x="20931" y="15942"/>
                </a:lnTo>
                <a:cubicBezTo>
                  <a:pt x="21301" y="15942"/>
                  <a:pt x="21600" y="15586"/>
                  <a:pt x="21600" y="15146"/>
                </a:cubicBezTo>
                <a:lnTo>
                  <a:pt x="21600" y="796"/>
                </a:lnTo>
                <a:cubicBezTo>
                  <a:pt x="21600" y="356"/>
                  <a:pt x="21301" y="0"/>
                  <a:pt x="20931" y="0"/>
                </a:cubicBezTo>
                <a:lnTo>
                  <a:pt x="669"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Jesus is NOT God. </a:t>
            </a:r>
          </a:p>
        </p:txBody>
      </p:sp>
      <p:sp>
        <p:nvSpPr>
          <p:cNvPr id="155" name="Love and tolerance is the answer."/>
          <p:cNvSpPr/>
          <p:nvPr/>
        </p:nvSpPr>
        <p:spPr>
          <a:xfrm>
            <a:off x="2305265" y="8266562"/>
            <a:ext cx="5705873" cy="398026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7453" y="4269"/>
                </a:lnTo>
                <a:lnTo>
                  <a:pt x="604" y="4269"/>
                </a:lnTo>
                <a:cubicBezTo>
                  <a:pt x="270" y="4269"/>
                  <a:pt x="0" y="4656"/>
                  <a:pt x="0" y="5135"/>
                </a:cubicBezTo>
                <a:lnTo>
                  <a:pt x="0" y="20734"/>
                </a:lnTo>
                <a:cubicBezTo>
                  <a:pt x="0" y="21213"/>
                  <a:pt x="270" y="21600"/>
                  <a:pt x="604" y="21600"/>
                </a:cubicBezTo>
                <a:lnTo>
                  <a:pt x="18899" y="21600"/>
                </a:lnTo>
                <a:cubicBezTo>
                  <a:pt x="19233" y="21600"/>
                  <a:pt x="19503" y="21213"/>
                  <a:pt x="19503" y="20734"/>
                </a:cubicBezTo>
                <a:lnTo>
                  <a:pt x="19503" y="8391"/>
                </a:lnTo>
                <a:lnTo>
                  <a:pt x="21600"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Love and tolerance is the answer.</a:t>
            </a:r>
          </a:p>
        </p:txBody>
      </p:sp>
      <p:sp>
        <p:nvSpPr>
          <p:cNvPr id="156" name="There is no such thing as absolute truth."/>
          <p:cNvSpPr/>
          <p:nvPr/>
        </p:nvSpPr>
        <p:spPr>
          <a:xfrm>
            <a:off x="7380947" y="212719"/>
            <a:ext cx="5151836" cy="5183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69" y="0"/>
                </a:moveTo>
                <a:cubicBezTo>
                  <a:pt x="299" y="0"/>
                  <a:pt x="0" y="297"/>
                  <a:pt x="0" y="665"/>
                </a:cubicBezTo>
                <a:lnTo>
                  <a:pt x="0" y="12644"/>
                </a:lnTo>
                <a:cubicBezTo>
                  <a:pt x="0" y="13012"/>
                  <a:pt x="299" y="13309"/>
                  <a:pt x="669" y="13309"/>
                </a:cubicBezTo>
                <a:lnTo>
                  <a:pt x="14029" y="13309"/>
                </a:lnTo>
                <a:lnTo>
                  <a:pt x="15368" y="21600"/>
                </a:lnTo>
                <a:lnTo>
                  <a:pt x="16706" y="13309"/>
                </a:lnTo>
                <a:lnTo>
                  <a:pt x="20931" y="13309"/>
                </a:lnTo>
                <a:cubicBezTo>
                  <a:pt x="21301" y="13309"/>
                  <a:pt x="21600" y="13012"/>
                  <a:pt x="21600" y="12644"/>
                </a:cubicBezTo>
                <a:lnTo>
                  <a:pt x="21600" y="665"/>
                </a:lnTo>
                <a:cubicBezTo>
                  <a:pt x="21600" y="297"/>
                  <a:pt x="21301" y="0"/>
                  <a:pt x="20931" y="0"/>
                </a:cubicBezTo>
                <a:lnTo>
                  <a:pt x="669"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There is no such thing as absolute truth.</a:t>
            </a:r>
          </a:p>
        </p:txBody>
      </p:sp>
      <p:sp>
        <p:nvSpPr>
          <p:cNvPr id="157" name="Jesus was a blasphemer and deceiver."/>
          <p:cNvSpPr/>
          <p:nvPr/>
        </p:nvSpPr>
        <p:spPr>
          <a:xfrm>
            <a:off x="8521993" y="8049786"/>
            <a:ext cx="5151835" cy="52593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800" y="0"/>
                </a:moveTo>
                <a:lnTo>
                  <a:pt x="17460" y="8484"/>
                </a:lnTo>
                <a:lnTo>
                  <a:pt x="669" y="8484"/>
                </a:lnTo>
                <a:cubicBezTo>
                  <a:pt x="299" y="8484"/>
                  <a:pt x="0" y="8777"/>
                  <a:pt x="0" y="9139"/>
                </a:cubicBezTo>
                <a:lnTo>
                  <a:pt x="0" y="20945"/>
                </a:lnTo>
                <a:cubicBezTo>
                  <a:pt x="0" y="21307"/>
                  <a:pt x="299" y="21600"/>
                  <a:pt x="669" y="21600"/>
                </a:cubicBezTo>
                <a:lnTo>
                  <a:pt x="20931" y="21600"/>
                </a:lnTo>
                <a:cubicBezTo>
                  <a:pt x="21301" y="21600"/>
                  <a:pt x="21600" y="21307"/>
                  <a:pt x="21600" y="20945"/>
                </a:cubicBezTo>
                <a:lnTo>
                  <a:pt x="21600" y="9139"/>
                </a:lnTo>
                <a:cubicBezTo>
                  <a:pt x="21600" y="8777"/>
                  <a:pt x="21301" y="8484"/>
                  <a:pt x="20931" y="8484"/>
                </a:cubicBezTo>
                <a:lnTo>
                  <a:pt x="20139" y="8484"/>
                </a:lnTo>
                <a:lnTo>
                  <a:pt x="18800"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Jesus was a blasphemer and deceiver.</a:t>
            </a:r>
          </a:p>
        </p:txBody>
      </p:sp>
      <p:sp>
        <p:nvSpPr>
          <p:cNvPr id="158" name="Magical incantations can protect us."/>
          <p:cNvSpPr/>
          <p:nvPr/>
        </p:nvSpPr>
        <p:spPr>
          <a:xfrm>
            <a:off x="13409903" y="191273"/>
            <a:ext cx="5151836" cy="4336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69" y="0"/>
                </a:moveTo>
                <a:cubicBezTo>
                  <a:pt x="299" y="0"/>
                  <a:pt x="0" y="355"/>
                  <a:pt x="0" y="795"/>
                </a:cubicBezTo>
                <a:lnTo>
                  <a:pt x="0" y="15112"/>
                </a:lnTo>
                <a:cubicBezTo>
                  <a:pt x="0" y="15552"/>
                  <a:pt x="299" y="15907"/>
                  <a:pt x="669" y="15907"/>
                </a:cubicBezTo>
                <a:lnTo>
                  <a:pt x="7606" y="15907"/>
                </a:lnTo>
                <a:lnTo>
                  <a:pt x="8946" y="21600"/>
                </a:lnTo>
                <a:lnTo>
                  <a:pt x="10287" y="15907"/>
                </a:lnTo>
                <a:lnTo>
                  <a:pt x="20931" y="15907"/>
                </a:lnTo>
                <a:cubicBezTo>
                  <a:pt x="21301" y="15907"/>
                  <a:pt x="21600" y="15552"/>
                  <a:pt x="21600" y="15112"/>
                </a:cubicBezTo>
                <a:lnTo>
                  <a:pt x="21600" y="795"/>
                </a:lnTo>
                <a:cubicBezTo>
                  <a:pt x="21600" y="355"/>
                  <a:pt x="21301" y="0"/>
                  <a:pt x="20931" y="0"/>
                </a:cubicBezTo>
                <a:lnTo>
                  <a:pt x="669"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Magical incantations can protect us.</a:t>
            </a:r>
          </a:p>
        </p:txBody>
      </p:sp>
      <p:sp>
        <p:nvSpPr>
          <p:cNvPr id="159" name="Life is a balance of light and dark forces."/>
          <p:cNvSpPr/>
          <p:nvPr/>
        </p:nvSpPr>
        <p:spPr>
          <a:xfrm>
            <a:off x="15228797" y="8243314"/>
            <a:ext cx="5151835" cy="4852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972" y="0"/>
                </a:moveTo>
                <a:lnTo>
                  <a:pt x="5633" y="4131"/>
                </a:lnTo>
                <a:lnTo>
                  <a:pt x="669" y="4131"/>
                </a:lnTo>
                <a:cubicBezTo>
                  <a:pt x="299" y="4131"/>
                  <a:pt x="0" y="4448"/>
                  <a:pt x="0" y="4841"/>
                </a:cubicBezTo>
                <a:lnTo>
                  <a:pt x="0" y="20890"/>
                </a:lnTo>
                <a:cubicBezTo>
                  <a:pt x="0" y="21282"/>
                  <a:pt x="299" y="21600"/>
                  <a:pt x="669" y="21600"/>
                </a:cubicBezTo>
                <a:lnTo>
                  <a:pt x="20931" y="21600"/>
                </a:lnTo>
                <a:cubicBezTo>
                  <a:pt x="21301" y="21600"/>
                  <a:pt x="21600" y="21282"/>
                  <a:pt x="21600" y="20890"/>
                </a:cubicBezTo>
                <a:lnTo>
                  <a:pt x="21600" y="4841"/>
                </a:lnTo>
                <a:cubicBezTo>
                  <a:pt x="21600" y="4448"/>
                  <a:pt x="21301" y="4131"/>
                  <a:pt x="20931" y="4131"/>
                </a:cubicBezTo>
                <a:lnTo>
                  <a:pt x="8312" y="4131"/>
                </a:lnTo>
                <a:lnTo>
                  <a:pt x="6972"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Life is a balance of light and dark forces.</a:t>
            </a:r>
          </a:p>
        </p:txBody>
      </p:sp>
      <p:sp>
        <p:nvSpPr>
          <p:cNvPr id="160" name="Jesus Christ is Lord of all!"/>
          <p:cNvSpPr/>
          <p:nvPr/>
        </p:nvSpPr>
        <p:spPr>
          <a:xfrm>
            <a:off x="19124088" y="556996"/>
            <a:ext cx="5151835" cy="50454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69" y="0"/>
                </a:moveTo>
                <a:cubicBezTo>
                  <a:pt x="299" y="0"/>
                  <a:pt x="0" y="305"/>
                  <a:pt x="0" y="683"/>
                </a:cubicBezTo>
                <a:lnTo>
                  <a:pt x="0" y="12989"/>
                </a:lnTo>
                <a:cubicBezTo>
                  <a:pt x="0" y="13367"/>
                  <a:pt x="299" y="13672"/>
                  <a:pt x="669" y="13672"/>
                </a:cubicBezTo>
                <a:lnTo>
                  <a:pt x="1256" y="13672"/>
                </a:lnTo>
                <a:lnTo>
                  <a:pt x="2597" y="21600"/>
                </a:lnTo>
                <a:lnTo>
                  <a:pt x="3937" y="13672"/>
                </a:lnTo>
                <a:lnTo>
                  <a:pt x="20931" y="13672"/>
                </a:lnTo>
                <a:cubicBezTo>
                  <a:pt x="21301" y="13672"/>
                  <a:pt x="21600" y="13367"/>
                  <a:pt x="21600" y="12989"/>
                </a:cubicBezTo>
                <a:lnTo>
                  <a:pt x="21600" y="683"/>
                </a:lnTo>
                <a:cubicBezTo>
                  <a:pt x="21600" y="305"/>
                  <a:pt x="21301" y="0"/>
                  <a:pt x="20931" y="0"/>
                </a:cubicBezTo>
                <a:lnTo>
                  <a:pt x="669" y="0"/>
                </a:lnTo>
                <a:close/>
              </a:path>
            </a:pathLst>
          </a:custGeom>
          <a:ln w="889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300">
                <a:solidFill>
                  <a:srgbClr val="000000"/>
                </a:solidFill>
                <a:latin typeface="Helvetica Neue Medium"/>
                <a:ea typeface="Helvetica Neue Medium"/>
                <a:cs typeface="Helvetica Neue Medium"/>
                <a:sym typeface="Helvetica Neue Medium"/>
              </a:defRPr>
            </a:lvl1pPr>
          </a:lstStyle>
          <a:p>
            <a:pPr/>
            <a:r>
              <a:t>Jesus Christ is Lord of all!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600"/>
                                  </p:stCondLst>
                                  <p:iterate type="el" backwards="0">
                                    <p:tmAbs val="0"/>
                                  </p:iterate>
                                  <p:childTnLst>
                                    <p:set>
                                      <p:cBhvr>
                                        <p:cTn id="9" fill="hold"/>
                                        <p:tgtEl>
                                          <p:spTgt spid="155"/>
                                        </p:tgtEl>
                                        <p:attrNameLst>
                                          <p:attrName>style.visibility</p:attrName>
                                        </p:attrNameLst>
                                      </p:cBhvr>
                                      <p:to>
                                        <p:strVal val="visible"/>
                                      </p:to>
                                    </p:set>
                                  </p:childTnLst>
                                </p:cTn>
                              </p:par>
                            </p:childTnLst>
                          </p:cTn>
                        </p:par>
                        <p:par>
                          <p:cTn id="10" fill="hold">
                            <p:stCondLst>
                              <p:cond delay="600"/>
                            </p:stCondLst>
                            <p:childTnLst>
                              <p:par>
                                <p:cTn id="11" presetClass="entr" nodeType="afterEffect" presetSubtype="0" presetID="1" grpId="3" fill="hold">
                                  <p:stCondLst>
                                    <p:cond delay="600"/>
                                  </p:stCondLst>
                                  <p:iterate type="el" backwards="0">
                                    <p:tmAbs val="0"/>
                                  </p:iterate>
                                  <p:childTnLst>
                                    <p:set>
                                      <p:cBhvr>
                                        <p:cTn id="12" fill="hold"/>
                                        <p:tgtEl>
                                          <p:spTgt spid="156"/>
                                        </p:tgtEl>
                                        <p:attrNameLst>
                                          <p:attrName>style.visibility</p:attrName>
                                        </p:attrNameLst>
                                      </p:cBhvr>
                                      <p:to>
                                        <p:strVal val="visible"/>
                                      </p:to>
                                    </p:set>
                                  </p:childTnLst>
                                </p:cTn>
                              </p:par>
                            </p:childTnLst>
                          </p:cTn>
                        </p:par>
                        <p:par>
                          <p:cTn id="13" fill="hold">
                            <p:stCondLst>
                              <p:cond delay="1200"/>
                            </p:stCondLst>
                            <p:childTnLst>
                              <p:par>
                                <p:cTn id="14" presetClass="entr" nodeType="afterEffect" presetSubtype="0" presetID="1" grpId="4" fill="hold">
                                  <p:stCondLst>
                                    <p:cond delay="600"/>
                                  </p:stCondLst>
                                  <p:iterate type="el" backwards="0">
                                    <p:tmAbs val="0"/>
                                  </p:iterate>
                                  <p:childTnLst>
                                    <p:set>
                                      <p:cBhvr>
                                        <p:cTn id="15" fill="hold"/>
                                        <p:tgtEl>
                                          <p:spTgt spid="159"/>
                                        </p:tgtEl>
                                        <p:attrNameLst>
                                          <p:attrName>style.visibility</p:attrName>
                                        </p:attrNameLst>
                                      </p:cBhvr>
                                      <p:to>
                                        <p:strVal val="visible"/>
                                      </p:to>
                                    </p:set>
                                  </p:childTnLst>
                                </p:cTn>
                              </p:par>
                            </p:childTnLst>
                          </p:cTn>
                        </p:par>
                        <p:par>
                          <p:cTn id="16" fill="hold">
                            <p:stCondLst>
                              <p:cond delay="1800"/>
                            </p:stCondLst>
                            <p:childTnLst>
                              <p:par>
                                <p:cTn id="17" presetClass="entr" nodeType="afterEffect" presetSubtype="0" presetID="1" grpId="5" fill="hold">
                                  <p:stCondLst>
                                    <p:cond delay="600"/>
                                  </p:stCondLst>
                                  <p:iterate type="el" backwards="0">
                                    <p:tmAbs val="0"/>
                                  </p:iterate>
                                  <p:childTnLst>
                                    <p:set>
                                      <p:cBhvr>
                                        <p:cTn id="18" fill="hold"/>
                                        <p:tgtEl>
                                          <p:spTgt spid="154"/>
                                        </p:tgtEl>
                                        <p:attrNameLst>
                                          <p:attrName>style.visibility</p:attrName>
                                        </p:attrNameLst>
                                      </p:cBhvr>
                                      <p:to>
                                        <p:strVal val="visible"/>
                                      </p:to>
                                    </p:set>
                                  </p:childTnLst>
                                </p:cTn>
                              </p:par>
                            </p:childTnLst>
                          </p:cTn>
                        </p:par>
                        <p:par>
                          <p:cTn id="19" fill="hold">
                            <p:stCondLst>
                              <p:cond delay="2400"/>
                            </p:stCondLst>
                            <p:childTnLst>
                              <p:par>
                                <p:cTn id="20" presetClass="entr" nodeType="afterEffect" presetSubtype="0" presetID="1" grpId="6" fill="hold">
                                  <p:stCondLst>
                                    <p:cond delay="600"/>
                                  </p:stCondLst>
                                  <p:iterate type="el" backwards="0">
                                    <p:tmAbs val="0"/>
                                  </p:iterate>
                                  <p:childTnLst>
                                    <p:set>
                                      <p:cBhvr>
                                        <p:cTn id="21" fill="hold"/>
                                        <p:tgtEl>
                                          <p:spTgt spid="157"/>
                                        </p:tgtEl>
                                        <p:attrNameLst>
                                          <p:attrName>style.visibility</p:attrName>
                                        </p:attrNameLst>
                                      </p:cBhvr>
                                      <p:to>
                                        <p:strVal val="visible"/>
                                      </p:to>
                                    </p:set>
                                  </p:childTnLst>
                                </p:cTn>
                              </p:par>
                            </p:childTnLst>
                          </p:cTn>
                        </p:par>
                        <p:par>
                          <p:cTn id="22" fill="hold">
                            <p:stCondLst>
                              <p:cond delay="3000"/>
                            </p:stCondLst>
                            <p:childTnLst>
                              <p:par>
                                <p:cTn id="23" presetClass="entr" nodeType="afterEffect" presetSubtype="0" presetID="1" grpId="7" fill="hold">
                                  <p:stCondLst>
                                    <p:cond delay="600"/>
                                  </p:stCondLst>
                                  <p:iterate type="el" backwards="0">
                                    <p:tmAbs val="0"/>
                                  </p:iterate>
                                  <p:childTnLst>
                                    <p:set>
                                      <p:cBhvr>
                                        <p:cTn id="24" fill="hold"/>
                                        <p:tgtEl>
                                          <p:spTgt spid="1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0" grpId="7"/>
      <p:bldP build="whole" bldLvl="1" animBg="1" rev="0" advAuto="0" spid="154" grpId="5"/>
      <p:bldP build="whole" bldLvl="1" animBg="1" rev="0" advAuto="0" spid="157" grpId="6"/>
      <p:bldP build="whole" bldLvl="1" animBg="1" rev="0" advAuto="0" spid="156" grpId="3"/>
      <p:bldP build="whole" bldLvl="1" animBg="1" rev="0" advAuto="0" spid="155" grpId="2"/>
      <p:bldP build="whole" bldLvl="1" animBg="1" rev="0" advAuto="0" spid="158" grpId="1"/>
      <p:bldP build="whole" bldLvl="1" animBg="1" rev="0" advAuto="0" spid="159" grpId="4"/>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2" name="Image 9-30-21 at 11.15 AM.jpg" descr="Image 9-30-21 at 11.15 AM.jpg"/>
          <p:cNvPicPr>
            <a:picLocks noChangeAspect="1"/>
          </p:cNvPicPr>
          <p:nvPr/>
        </p:nvPicPr>
        <p:blipFill>
          <a:blip r:embed="rId2">
            <a:extLst/>
          </a:blip>
          <a:stretch>
            <a:fillRect/>
          </a:stretch>
        </p:blipFill>
        <p:spPr>
          <a:xfrm>
            <a:off x="2309845" y="1433327"/>
            <a:ext cx="3610827" cy="3432074"/>
          </a:xfrm>
          <a:prstGeom prst="rect">
            <a:avLst/>
          </a:prstGeom>
          <a:ln w="12700">
            <a:miter lim="400000"/>
          </a:ln>
        </p:spPr>
      </p:pic>
      <p:pic>
        <p:nvPicPr>
          <p:cNvPr id="163" name="Image 9-30-21 at 11.16 AM.jpg" descr="Image 9-30-21 at 11.16 AM.jpg"/>
          <p:cNvPicPr>
            <a:picLocks noChangeAspect="1"/>
          </p:cNvPicPr>
          <p:nvPr/>
        </p:nvPicPr>
        <p:blipFill>
          <a:blip r:embed="rId3">
            <a:extLst/>
          </a:blip>
          <a:stretch>
            <a:fillRect/>
          </a:stretch>
        </p:blipFill>
        <p:spPr>
          <a:xfrm>
            <a:off x="483362" y="4500123"/>
            <a:ext cx="3129724" cy="3664719"/>
          </a:xfrm>
          <a:prstGeom prst="rect">
            <a:avLst/>
          </a:prstGeom>
          <a:ln w="12700">
            <a:miter lim="400000"/>
          </a:ln>
        </p:spPr>
      </p:pic>
      <p:pic>
        <p:nvPicPr>
          <p:cNvPr id="164" name="Image 9-30-21 at 11.15 AM.jpg" descr="Image 9-30-21 at 11.15 AM.jpg"/>
          <p:cNvPicPr>
            <a:picLocks noChangeAspect="1"/>
          </p:cNvPicPr>
          <p:nvPr/>
        </p:nvPicPr>
        <p:blipFill>
          <a:blip r:embed="rId4">
            <a:extLst/>
          </a:blip>
          <a:stretch>
            <a:fillRect/>
          </a:stretch>
        </p:blipFill>
        <p:spPr>
          <a:xfrm>
            <a:off x="5770664" y="-182458"/>
            <a:ext cx="3129724" cy="3006506"/>
          </a:xfrm>
          <a:prstGeom prst="rect">
            <a:avLst/>
          </a:prstGeom>
          <a:ln w="12700">
            <a:miter lim="400000"/>
          </a:ln>
        </p:spPr>
      </p:pic>
      <p:pic>
        <p:nvPicPr>
          <p:cNvPr id="165" name="Image 9-30-21 at 11.16 AM.jpg" descr="Image 9-30-21 at 11.16 AM.jpg"/>
          <p:cNvPicPr>
            <a:picLocks noChangeAspect="1"/>
          </p:cNvPicPr>
          <p:nvPr/>
        </p:nvPicPr>
        <p:blipFill>
          <a:blip r:embed="rId5">
            <a:extLst/>
          </a:blip>
          <a:stretch>
            <a:fillRect/>
          </a:stretch>
        </p:blipFill>
        <p:spPr>
          <a:xfrm>
            <a:off x="735824" y="8087748"/>
            <a:ext cx="3490092" cy="3296198"/>
          </a:xfrm>
          <a:prstGeom prst="rect">
            <a:avLst/>
          </a:prstGeom>
          <a:ln w="12700">
            <a:miter lim="400000"/>
          </a:ln>
        </p:spPr>
      </p:pic>
      <p:pic>
        <p:nvPicPr>
          <p:cNvPr id="166" name="Image 9-30-21 at 11.17 AM.jpg" descr="Image 9-30-21 at 11.17 AM.jpg"/>
          <p:cNvPicPr>
            <a:picLocks noChangeAspect="1"/>
          </p:cNvPicPr>
          <p:nvPr/>
        </p:nvPicPr>
        <p:blipFill>
          <a:blip r:embed="rId6">
            <a:extLst/>
          </a:blip>
          <a:stretch>
            <a:fillRect/>
          </a:stretch>
        </p:blipFill>
        <p:spPr>
          <a:xfrm>
            <a:off x="5960973" y="10696980"/>
            <a:ext cx="3129724" cy="3296198"/>
          </a:xfrm>
          <a:prstGeom prst="rect">
            <a:avLst/>
          </a:prstGeom>
          <a:ln w="12700">
            <a:miter lim="400000"/>
          </a:ln>
        </p:spPr>
      </p:pic>
      <p:pic>
        <p:nvPicPr>
          <p:cNvPr id="167" name="Image 9-30-21 at 11.21 AM.jpg" descr="Image 9-30-21 at 11.21 AM.jpg"/>
          <p:cNvPicPr>
            <a:picLocks noChangeAspect="1"/>
          </p:cNvPicPr>
          <p:nvPr/>
        </p:nvPicPr>
        <p:blipFill>
          <a:blip r:embed="rId7">
            <a:extLst/>
          </a:blip>
          <a:stretch>
            <a:fillRect/>
          </a:stretch>
        </p:blipFill>
        <p:spPr>
          <a:xfrm>
            <a:off x="3802742" y="9956059"/>
            <a:ext cx="1875644" cy="3664719"/>
          </a:xfrm>
          <a:prstGeom prst="rect">
            <a:avLst/>
          </a:prstGeom>
          <a:ln w="12700">
            <a:miter lim="400000"/>
          </a:ln>
        </p:spPr>
      </p:pic>
      <p:pic>
        <p:nvPicPr>
          <p:cNvPr id="168" name="Image 9-30-21 at 11.18 AM.jpg" descr="Image 9-30-21 at 11.18 AM.jpg"/>
          <p:cNvPicPr>
            <a:picLocks noChangeAspect="1"/>
          </p:cNvPicPr>
          <p:nvPr/>
        </p:nvPicPr>
        <p:blipFill>
          <a:blip r:embed="rId8">
            <a:extLst/>
          </a:blip>
          <a:stretch>
            <a:fillRect/>
          </a:stretch>
        </p:blipFill>
        <p:spPr>
          <a:xfrm>
            <a:off x="18271759" y="4532879"/>
            <a:ext cx="4209240" cy="5981552"/>
          </a:xfrm>
          <a:prstGeom prst="rect">
            <a:avLst/>
          </a:prstGeom>
          <a:ln w="12700">
            <a:miter lim="400000"/>
          </a:ln>
        </p:spPr>
      </p:pic>
      <p:sp>
        <p:nvSpPr>
          <p:cNvPr id="169" name="Line"/>
          <p:cNvSpPr/>
          <p:nvPr/>
        </p:nvSpPr>
        <p:spPr>
          <a:xfrm>
            <a:off x="9419896" y="2272863"/>
            <a:ext cx="8762888" cy="3645521"/>
          </a:xfrm>
          <a:prstGeom prst="line">
            <a:avLst/>
          </a:prstGeom>
          <a:ln w="88900">
            <a:solidFill>
              <a:srgbClr val="000000"/>
            </a:solidFill>
            <a:miter lim="400000"/>
            <a:tailEnd type="triangle"/>
          </a:ln>
        </p:spPr>
        <p:txBody>
          <a:bodyPr lIns="50800" tIns="50800" rIns="50800" bIns="50800" anchor="ctr"/>
          <a:lstStyle/>
          <a:p>
            <a:pPr/>
          </a:p>
        </p:txBody>
      </p:sp>
      <p:sp>
        <p:nvSpPr>
          <p:cNvPr id="170" name="Line"/>
          <p:cNvSpPr/>
          <p:nvPr/>
        </p:nvSpPr>
        <p:spPr>
          <a:xfrm>
            <a:off x="5658068" y="4116552"/>
            <a:ext cx="12220714" cy="2388709"/>
          </a:xfrm>
          <a:prstGeom prst="line">
            <a:avLst/>
          </a:prstGeom>
          <a:ln w="88900">
            <a:solidFill>
              <a:srgbClr val="000000"/>
            </a:solidFill>
            <a:miter lim="400000"/>
            <a:tailEnd type="triangle"/>
          </a:ln>
        </p:spPr>
        <p:txBody>
          <a:bodyPr lIns="50800" tIns="50800" rIns="50800" bIns="50800" anchor="ctr"/>
          <a:lstStyle/>
          <a:p>
            <a:pPr/>
          </a:p>
        </p:txBody>
      </p:sp>
      <p:sp>
        <p:nvSpPr>
          <p:cNvPr id="171" name="Line"/>
          <p:cNvSpPr/>
          <p:nvPr/>
        </p:nvSpPr>
        <p:spPr>
          <a:xfrm>
            <a:off x="3402723" y="6485760"/>
            <a:ext cx="14350593" cy="627603"/>
          </a:xfrm>
          <a:prstGeom prst="line">
            <a:avLst/>
          </a:prstGeom>
          <a:ln w="88900">
            <a:solidFill>
              <a:srgbClr val="000000"/>
            </a:solidFill>
            <a:miter lim="400000"/>
            <a:tailEnd type="triangle"/>
          </a:ln>
        </p:spPr>
        <p:txBody>
          <a:bodyPr lIns="50800" tIns="50800" rIns="50800" bIns="50800" anchor="ctr"/>
          <a:lstStyle/>
          <a:p>
            <a:pPr/>
          </a:p>
        </p:txBody>
      </p:sp>
      <p:sp>
        <p:nvSpPr>
          <p:cNvPr id="172" name="Line"/>
          <p:cNvSpPr/>
          <p:nvPr/>
        </p:nvSpPr>
        <p:spPr>
          <a:xfrm flipV="1">
            <a:off x="4307560" y="7775058"/>
            <a:ext cx="13273917" cy="1257709"/>
          </a:xfrm>
          <a:prstGeom prst="line">
            <a:avLst/>
          </a:prstGeom>
          <a:ln w="88900">
            <a:solidFill>
              <a:srgbClr val="000000"/>
            </a:solidFill>
            <a:miter lim="400000"/>
            <a:tailEnd type="triangle"/>
          </a:ln>
        </p:spPr>
        <p:txBody>
          <a:bodyPr lIns="50800" tIns="50800" rIns="50800" bIns="50800" anchor="ctr"/>
          <a:lstStyle/>
          <a:p>
            <a:pPr/>
          </a:p>
        </p:txBody>
      </p:sp>
      <p:sp>
        <p:nvSpPr>
          <p:cNvPr id="173" name="Line"/>
          <p:cNvSpPr/>
          <p:nvPr/>
        </p:nvSpPr>
        <p:spPr>
          <a:xfrm flipV="1">
            <a:off x="5877033" y="8798943"/>
            <a:ext cx="11781912" cy="1942289"/>
          </a:xfrm>
          <a:prstGeom prst="line">
            <a:avLst/>
          </a:prstGeom>
          <a:ln w="88900">
            <a:solidFill>
              <a:srgbClr val="000000"/>
            </a:solidFill>
            <a:miter lim="400000"/>
            <a:tailEnd type="triangle"/>
          </a:ln>
        </p:spPr>
        <p:txBody>
          <a:bodyPr lIns="50800" tIns="50800" rIns="50800" bIns="50800" anchor="ctr"/>
          <a:lstStyle/>
          <a:p>
            <a:pPr/>
          </a:p>
        </p:txBody>
      </p:sp>
      <p:sp>
        <p:nvSpPr>
          <p:cNvPr id="174" name="Line"/>
          <p:cNvSpPr/>
          <p:nvPr/>
        </p:nvSpPr>
        <p:spPr>
          <a:xfrm flipV="1">
            <a:off x="9377483" y="9484754"/>
            <a:ext cx="8340643" cy="2921122"/>
          </a:xfrm>
          <a:prstGeom prst="line">
            <a:avLst/>
          </a:prstGeom>
          <a:ln w="88900">
            <a:solidFill>
              <a:srgbClr val="000000"/>
            </a:solidFill>
            <a:miter lim="400000"/>
            <a:tailEnd type="triangle"/>
          </a:ln>
        </p:spPr>
        <p:txBody>
          <a:bodyPr lIns="50800" tIns="50800" rIns="50800" bIns="50800" anchor="ctr"/>
          <a:lstStyle/>
          <a:p>
            <a:pPr/>
          </a:p>
        </p:txBody>
      </p:sp>
      <p:sp>
        <p:nvSpPr>
          <p:cNvPr id="175" name="antichrist"/>
          <p:cNvSpPr txBox="1"/>
          <p:nvPr/>
        </p:nvSpPr>
        <p:spPr>
          <a:xfrm rot="1321584">
            <a:off x="10903263" y="3028386"/>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76" name="antichrist"/>
          <p:cNvSpPr txBox="1"/>
          <p:nvPr/>
        </p:nvSpPr>
        <p:spPr>
          <a:xfrm rot="742852">
            <a:off x="8305227" y="4166397"/>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77" name="antichrist"/>
          <p:cNvSpPr txBox="1"/>
          <p:nvPr/>
        </p:nvSpPr>
        <p:spPr>
          <a:xfrm rot="169627">
            <a:off x="6890710" y="5798006"/>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78" name="antichrist"/>
          <p:cNvSpPr txBox="1"/>
          <p:nvPr/>
        </p:nvSpPr>
        <p:spPr>
          <a:xfrm rot="21301150">
            <a:off x="6890710" y="7556311"/>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79" name="antichrist"/>
          <p:cNvSpPr txBox="1"/>
          <p:nvPr/>
        </p:nvSpPr>
        <p:spPr>
          <a:xfrm rot="21017787">
            <a:off x="7683365" y="9062576"/>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80" name="antichrist"/>
          <p:cNvSpPr txBox="1"/>
          <p:nvPr/>
        </p:nvSpPr>
        <p:spPr>
          <a:xfrm rot="20530964">
            <a:off x="9385698" y="10477378"/>
            <a:ext cx="5274389" cy="9326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5400">
                <a:solidFill>
                  <a:schemeClr val="accent5">
                    <a:hueOff val="-82419"/>
                    <a:satOff val="-9513"/>
                    <a:lumOff val="-16343"/>
                  </a:schemeClr>
                </a:solidFill>
              </a:defRPr>
            </a:lvl1pPr>
          </a:lstStyle>
          <a:p>
            <a:pPr/>
            <a:r>
              <a:t>antichrist</a:t>
            </a:r>
          </a:p>
        </p:txBody>
      </p:sp>
      <p:sp>
        <p:nvSpPr>
          <p:cNvPr id="181" name="The…"/>
          <p:cNvSpPr txBox="1"/>
          <p:nvPr/>
        </p:nvSpPr>
        <p:spPr>
          <a:xfrm>
            <a:off x="18340726" y="971469"/>
            <a:ext cx="4071304" cy="180854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5500">
                <a:solidFill>
                  <a:srgbClr val="000000"/>
                </a:solidFill>
              </a:defRPr>
            </a:pPr>
            <a:r>
              <a:t>The </a:t>
            </a:r>
          </a:p>
          <a:p>
            <a:pPr>
              <a:defRPr b="1" sz="5500">
                <a:solidFill>
                  <a:srgbClr val="000000"/>
                </a:solidFill>
              </a:defRPr>
            </a:pPr>
            <a:r>
              <a:t>“Antithesis”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For the wrath of God is revealed from heaven against all ungodliness and unrighteousness of men, who suppress the truth in unrighteousness, because what may be known of God is manifest in them, for God has shown it to them."/>
          <p:cNvSpPr txBox="1"/>
          <p:nvPr/>
        </p:nvSpPr>
        <p:spPr>
          <a:xfrm>
            <a:off x="2137361" y="1983090"/>
            <a:ext cx="20109278"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5500">
                <a:solidFill>
                  <a:srgbClr val="000000"/>
                </a:solidFill>
                <a:latin typeface="Helvetica"/>
                <a:ea typeface="Helvetica"/>
                <a:cs typeface="Helvetica"/>
                <a:sym typeface="Helvetica"/>
              </a:defRPr>
            </a:lvl1pPr>
          </a:lstStyle>
          <a:p>
            <a:pPr/>
            <a:r>
              <a:t>For the wrath of God is revealed from heaven against all ungodliness and unrighteousness of men, who suppress the truth in unrighteousness, because what may be known of God is manifest in them, for God has shown it to them.</a:t>
            </a:r>
          </a:p>
        </p:txBody>
      </p:sp>
      <p:sp>
        <p:nvSpPr>
          <p:cNvPr id="184" name="Romans 1:18-19"/>
          <p:cNvSpPr txBox="1"/>
          <p:nvPr/>
        </p:nvSpPr>
        <p:spPr>
          <a:xfrm>
            <a:off x="18712549" y="5521204"/>
            <a:ext cx="504703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Romans 1:18-19</a:t>
            </a:r>
          </a:p>
        </p:txBody>
      </p:sp>
      <p:sp>
        <p:nvSpPr>
          <p:cNvPr id="185" name="2. Sinful humanity suppresses (holds down) the truth."/>
          <p:cNvSpPr txBox="1"/>
          <p:nvPr/>
        </p:nvSpPr>
        <p:spPr>
          <a:xfrm>
            <a:off x="3319430" y="11295618"/>
            <a:ext cx="17745140" cy="94494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5500">
                <a:solidFill>
                  <a:srgbClr val="000000"/>
                </a:solidFill>
              </a:defRPr>
            </a:lvl1pPr>
          </a:lstStyle>
          <a:p>
            <a:pPr/>
            <a:r>
              <a:t>2. Sinful humanity suppresses (holds down) the truth.</a:t>
            </a:r>
          </a:p>
        </p:txBody>
      </p:sp>
      <p:sp>
        <p:nvSpPr>
          <p:cNvPr id="186" name="1. A knowledge of God is manifest/evident to all people.…"/>
          <p:cNvSpPr txBox="1"/>
          <p:nvPr/>
        </p:nvSpPr>
        <p:spPr>
          <a:xfrm>
            <a:off x="2875883" y="7462285"/>
            <a:ext cx="18632234" cy="18085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5500">
                <a:solidFill>
                  <a:srgbClr val="000000"/>
                </a:solidFill>
              </a:defRPr>
            </a:pPr>
            <a:r>
              <a:t>1. A knowledge of God is manifest/evident to all people.</a:t>
            </a:r>
          </a:p>
          <a:p>
            <a:pPr>
              <a:defRPr b="1" sz="5500">
                <a:solidFill>
                  <a:srgbClr val="000000"/>
                </a:solidFill>
              </a:defRPr>
            </a:pPr>
            <a:r>
              <a:t>(even unbelievers)</a:t>
            </a:r>
          </a:p>
        </p:txBody>
      </p:sp>
      <p:sp>
        <p:nvSpPr>
          <p:cNvPr id="187" name="For the wrath of God is revealed from heaven against all ungodliness and unrighteousness of men, who suppress the truth in unrighteousness, because what may be known of God is manifest in them, for God has shown it to them."/>
          <p:cNvSpPr txBox="1"/>
          <p:nvPr/>
        </p:nvSpPr>
        <p:spPr>
          <a:xfrm>
            <a:off x="2137361" y="1983090"/>
            <a:ext cx="20109278"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For the wrath of God is revealed from heaven against all ungodliness and unrighteousness of men, </a:t>
            </a:r>
            <a:r>
              <a:t>who suppress the truth in unrighteousness,</a:t>
            </a:r>
            <a:r>
              <a:t> because what may be known of God is manifest in them, for God has shown it to them.</a:t>
            </a:r>
          </a:p>
        </p:txBody>
      </p:sp>
      <p:sp>
        <p:nvSpPr>
          <p:cNvPr id="188" name="For the wrath of God is revealed from heaven against all ungodliness and unrighteousness of men, who suppress the truth in unrighteousness, because what may be known of God is manifest in them, for God has shown it to them."/>
          <p:cNvSpPr txBox="1"/>
          <p:nvPr/>
        </p:nvSpPr>
        <p:spPr>
          <a:xfrm>
            <a:off x="2137361" y="1983090"/>
            <a:ext cx="20109278"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For the wrath of God is revealed from heaven against all ungodliness and unrighteousness of men, who suppress the truth in unrighteousness, </a:t>
            </a:r>
            <a:r>
              <a:t>because what may be known of God is manifest in them, for God has shown it to them.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183"/>
                                        </p:tgtEl>
                                        <p:attrNameLst>
                                          <p:attrName>style.visibility</p:attrName>
                                        </p:attrNameLst>
                                      </p:cBhvr>
                                      <p:to>
                                        <p:strVal val="hidden"/>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88"/>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1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xit" nodeType="clickEffect" presetSubtype="0" presetID="1" grpId="4" fill="hold">
                                  <p:stCondLst>
                                    <p:cond delay="0"/>
                                  </p:stCondLst>
                                  <p:iterate type="el" backwards="0">
                                    <p:tmAbs val="0"/>
                                  </p:iterate>
                                  <p:childTnLst>
                                    <p:set>
                                      <p:cBhvr>
                                        <p:cTn id="16" fill="hold">
                                          <p:stCondLst>
                                            <p:cond delay="0"/>
                                          </p:stCondLst>
                                        </p:cTn>
                                        <p:tgtEl>
                                          <p:spTgt spid="188"/>
                                        </p:tgtEl>
                                        <p:attrNameLst>
                                          <p:attrName>style.visibility</p:attrName>
                                        </p:attrNameLst>
                                      </p:cBhvr>
                                      <p:to>
                                        <p:strVal val="hidden"/>
                                      </p:to>
                                    </p:set>
                                  </p:childTnLst>
                                </p:cTn>
                              </p:par>
                            </p:childTnLst>
                          </p:cTn>
                        </p:par>
                        <p:par>
                          <p:cTn id="17" fill="hold">
                            <p:stCondLst>
                              <p:cond delay="0"/>
                            </p:stCondLst>
                            <p:childTnLst>
                              <p:par>
                                <p:cTn id="18" presetClass="entr" nodeType="afterEffect" presetSubtype="0" presetID="1" grpId="5" fill="hold">
                                  <p:stCondLst>
                                    <p:cond delay="0"/>
                                  </p:stCondLst>
                                  <p:iterate type="el" backwards="0">
                                    <p:tmAbs val="0"/>
                                  </p:iterate>
                                  <p:childTnLst>
                                    <p:set>
                                      <p:cBhvr>
                                        <p:cTn id="19" fill="hold"/>
                                        <p:tgtEl>
                                          <p:spTgt spid="187"/>
                                        </p:tgtEl>
                                        <p:attrNameLst>
                                          <p:attrName>style.visibility</p:attrName>
                                        </p:attrNameLst>
                                      </p:cBhvr>
                                      <p:to>
                                        <p:strVal val="visible"/>
                                      </p:to>
                                    </p:set>
                                  </p:childTnLst>
                                </p:cTn>
                              </p:par>
                            </p:childTnLst>
                          </p:cTn>
                        </p:par>
                        <p:par>
                          <p:cTn id="20" fill="hold">
                            <p:stCondLst>
                              <p:cond delay="0"/>
                            </p:stCondLst>
                            <p:childTnLst>
                              <p:par>
                                <p:cTn id="21" presetClass="entr" nodeType="afterEffect" presetSubtype="0" presetID="1" grpId="6" fill="hold">
                                  <p:stCondLst>
                                    <p:cond delay="0"/>
                                  </p:stCondLst>
                                  <p:iterate type="el" backwards="0">
                                    <p:tmAbs val="0"/>
                                  </p:iterate>
                                  <p:childTnLst>
                                    <p:set>
                                      <p:cBhvr>
                                        <p:cTn id="22" fill="hold"/>
                                        <p:tgtEl>
                                          <p:spTgt spid="1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7" grpId="5"/>
      <p:bldP build="whole" bldLvl="1" animBg="1" rev="0" advAuto="0" spid="185" grpId="6"/>
      <p:bldP build="whole" bldLvl="1" animBg="1" rev="0" advAuto="0" spid="188" grpId="2"/>
      <p:bldP build="whole" bldLvl="1" animBg="1" rev="0" advAuto="0" spid="188" grpId="4"/>
      <p:bldP build="whole" bldLvl="1" animBg="1" rev="0" advAuto="0" spid="183" grpId="1"/>
      <p:bldP build="whole" bldLvl="1" animBg="1" rev="0" advAuto="0" spid="186" grpId="3"/>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 Romans 1:32"/>
          <p:cNvSpPr txBox="1"/>
          <p:nvPr/>
        </p:nvSpPr>
        <p:spPr>
          <a:xfrm>
            <a:off x="6257241" y="12713394"/>
            <a:ext cx="5551133"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 Romans 1:32</a:t>
            </a:r>
          </a:p>
        </p:txBody>
      </p:sp>
      <p:sp>
        <p:nvSpPr>
          <p:cNvPr id="191" name="Sinners both “know” and “do not know” God."/>
          <p:cNvSpPr txBox="1"/>
          <p:nvPr/>
        </p:nvSpPr>
        <p:spPr>
          <a:xfrm>
            <a:off x="4606067" y="390123"/>
            <a:ext cx="15171866" cy="9449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5500">
                <a:solidFill>
                  <a:srgbClr val="000000"/>
                </a:solidFill>
              </a:defRPr>
            </a:pPr>
            <a:r>
              <a:t>Sinners both </a:t>
            </a:r>
            <a:r>
              <a:rPr>
                <a:solidFill>
                  <a:schemeClr val="accent1">
                    <a:lumOff val="-13575"/>
                  </a:schemeClr>
                </a:solidFill>
              </a:rPr>
              <a:t>“know”</a:t>
            </a:r>
            <a:r>
              <a:t> and </a:t>
            </a:r>
            <a:r>
              <a:rPr>
                <a:solidFill>
                  <a:schemeClr val="accent5">
                    <a:hueOff val="-82419"/>
                    <a:satOff val="-9513"/>
                    <a:lumOff val="-16343"/>
                  </a:schemeClr>
                </a:solidFill>
              </a:rPr>
              <a:t>“do not know”</a:t>
            </a:r>
            <a:r>
              <a:t> God.</a:t>
            </a:r>
          </a:p>
        </p:txBody>
      </p:sp>
      <p:sp>
        <p:nvSpPr>
          <p:cNvPr id="192" name="They “know” God as…"/>
          <p:cNvSpPr txBox="1"/>
          <p:nvPr/>
        </p:nvSpPr>
        <p:spPr>
          <a:xfrm>
            <a:off x="3031748" y="1773069"/>
            <a:ext cx="6918389" cy="18085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5500">
                <a:solidFill>
                  <a:schemeClr val="accent1">
                    <a:lumOff val="-13575"/>
                  </a:schemeClr>
                </a:solidFill>
              </a:defRPr>
            </a:pPr>
            <a:r>
              <a:t>They “know” God as</a:t>
            </a:r>
          </a:p>
          <a:p>
            <a:pPr>
              <a:defRPr b="1" sz="5500">
                <a:solidFill>
                  <a:schemeClr val="accent1">
                    <a:lumOff val="-13575"/>
                  </a:schemeClr>
                </a:solidFill>
              </a:defRPr>
            </a:pPr>
            <a:r>
              <a:t>Creator and Judge.</a:t>
            </a:r>
          </a:p>
        </p:txBody>
      </p:sp>
      <p:sp>
        <p:nvSpPr>
          <p:cNvPr id="193" name="They “do not know” God as…"/>
          <p:cNvSpPr txBox="1"/>
          <p:nvPr/>
        </p:nvSpPr>
        <p:spPr>
          <a:xfrm>
            <a:off x="13511285" y="1773069"/>
            <a:ext cx="9247188" cy="18085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5500">
                <a:solidFill>
                  <a:schemeClr val="accent5">
                    <a:hueOff val="-82419"/>
                    <a:satOff val="-9513"/>
                    <a:lumOff val="-16343"/>
                  </a:schemeClr>
                </a:solidFill>
              </a:defRPr>
            </a:pPr>
            <a:r>
              <a:t>They “do not know” God as</a:t>
            </a:r>
          </a:p>
          <a:p>
            <a:pPr>
              <a:defRPr b="1" sz="5500">
                <a:solidFill>
                  <a:schemeClr val="accent5">
                    <a:hueOff val="-82419"/>
                    <a:satOff val="-9513"/>
                    <a:lumOff val="-16343"/>
                  </a:schemeClr>
                </a:solidFill>
              </a:defRPr>
            </a:pPr>
            <a:r>
              <a:t>Father and Savior.</a:t>
            </a:r>
          </a:p>
        </p:txBody>
      </p:sp>
      <p:sp>
        <p:nvSpPr>
          <p:cNvPr id="194" name="Line"/>
          <p:cNvSpPr/>
          <p:nvPr/>
        </p:nvSpPr>
        <p:spPr>
          <a:xfrm flipV="1">
            <a:off x="12192000" y="1485330"/>
            <a:ext cx="1" cy="12264929"/>
          </a:xfrm>
          <a:prstGeom prst="line">
            <a:avLst/>
          </a:prstGeom>
          <a:ln w="127000">
            <a:solidFill>
              <a:srgbClr val="000000"/>
            </a:solidFill>
            <a:miter lim="400000"/>
          </a:ln>
        </p:spPr>
        <p:txBody>
          <a:bodyPr lIns="50800" tIns="50800" rIns="50800" bIns="50800" anchor="ctr"/>
          <a:lstStyle/>
          <a:p>
            <a:pPr/>
          </a:p>
        </p:txBody>
      </p:sp>
      <p:sp>
        <p:nvSpPr>
          <p:cNvPr id="195" name="…because what may be known of God is manifest in them, for God has shown it to them. For since the creation of the world His invisible attributes are clearly seen, being understood by the things that are made, even His eternal power and Godhead, so that "/>
          <p:cNvSpPr txBox="1"/>
          <p:nvPr/>
        </p:nvSpPr>
        <p:spPr>
          <a:xfrm>
            <a:off x="501333" y="3767579"/>
            <a:ext cx="11495578" cy="932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…because what may be known of God is manifest in them, for God has shown it to them. For since the creation of the world His invisible attributes are clearly seen, being understood by the things that are made, even His eternal power and Godhead, so that they are without excuse, because, </a:t>
            </a:r>
            <a:r>
              <a:t>although they knew God, they did not glorify Him as God…</a:t>
            </a:r>
          </a:p>
        </p:txBody>
      </p:sp>
      <p:sp>
        <p:nvSpPr>
          <p:cNvPr id="196" name="- Romans 1:19-21"/>
          <p:cNvSpPr txBox="1"/>
          <p:nvPr/>
        </p:nvSpPr>
        <p:spPr>
          <a:xfrm>
            <a:off x="6481282" y="12713394"/>
            <a:ext cx="5551133"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 Romans 1:19-21</a:t>
            </a:r>
          </a:p>
        </p:txBody>
      </p:sp>
      <p:sp>
        <p:nvSpPr>
          <p:cNvPr id="197" name="Rectangle"/>
          <p:cNvSpPr/>
          <p:nvPr/>
        </p:nvSpPr>
        <p:spPr>
          <a:xfrm>
            <a:off x="4204092" y="253597"/>
            <a:ext cx="15975815" cy="1270001"/>
          </a:xfrm>
          <a:prstGeom prst="rect">
            <a:avLst/>
          </a:prstGeom>
          <a:ln w="1270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8" name="…if our gospel is veiled, it is veiled to those who are perishing, whose minds the god of this age has blinded, who do not believe, lest the light of the gospel of the glory of Christ, who is the image of God, should shine on them."/>
          <p:cNvSpPr txBox="1"/>
          <p:nvPr/>
        </p:nvSpPr>
        <p:spPr>
          <a:xfrm>
            <a:off x="12575626" y="5443979"/>
            <a:ext cx="11495577" cy="596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…if our gospel is veiled, it is veiled to those who are perishing, </a:t>
            </a:r>
            <a:r>
              <a:t>whose minds the god of this age has blinded,</a:t>
            </a:r>
            <a:r>
              <a:t> who do not believe, lest the light of the gospel of the glory of Christ, who is the image of God, should shine on them. </a:t>
            </a:r>
          </a:p>
        </p:txBody>
      </p:sp>
      <p:sp>
        <p:nvSpPr>
          <p:cNvPr id="199" name="- 2 corinthians 4:3-4"/>
          <p:cNvSpPr txBox="1"/>
          <p:nvPr/>
        </p:nvSpPr>
        <p:spPr>
          <a:xfrm>
            <a:off x="17775732" y="12713394"/>
            <a:ext cx="6512839"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- 2 corinthians 4:3-4</a:t>
            </a:r>
          </a:p>
        </p:txBody>
      </p:sp>
      <p:sp>
        <p:nvSpPr>
          <p:cNvPr id="200" name="…who knowing the righteous judgment of God, that those who practice such things are deserving of death, not only do the same but also approve of those who practice them."/>
          <p:cNvSpPr txBox="1"/>
          <p:nvPr/>
        </p:nvSpPr>
        <p:spPr>
          <a:xfrm>
            <a:off x="501333" y="5744890"/>
            <a:ext cx="11495578" cy="4292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…who </a:t>
            </a:r>
            <a:r>
              <a:t>knowing the righteous judgment of God,</a:t>
            </a:r>
            <a:r>
              <a:t> that those who practice such things are deserving of death, not only do the same but also approve of those who practice them.</a:t>
            </a:r>
          </a:p>
        </p:txBody>
      </p:sp>
      <p:sp>
        <p:nvSpPr>
          <p:cNvPr id="201" name="…in flaming fire taking vengeance on those who do not know God, and on those who do not obey the gospel of our Lord Jesus Christ."/>
          <p:cNvSpPr txBox="1"/>
          <p:nvPr/>
        </p:nvSpPr>
        <p:spPr>
          <a:xfrm>
            <a:off x="12575626" y="6163990"/>
            <a:ext cx="11495577"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…in flaming fire taking vengeance on </a:t>
            </a:r>
            <a:r>
              <a:t>those who do not know God, </a:t>
            </a:r>
            <a:r>
              <a:t>and on those who do not obey the gospel of our Lord Jesus Christ.</a:t>
            </a:r>
          </a:p>
        </p:txBody>
      </p:sp>
      <p:sp>
        <p:nvSpPr>
          <p:cNvPr id="202" name="- 2 Thessalonians 1:8"/>
          <p:cNvSpPr txBox="1"/>
          <p:nvPr/>
        </p:nvSpPr>
        <p:spPr>
          <a:xfrm>
            <a:off x="17775732" y="12713394"/>
            <a:ext cx="6512839"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- 2 Thessalonians 1:8</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9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xit" nodeType="clickEffect" presetSubtype="0" presetID="1" grpId="3" fill="hold">
                                  <p:stCondLst>
                                    <p:cond delay="0"/>
                                  </p:stCondLst>
                                  <p:iterate type="el" backwards="0">
                                    <p:tmAbs val="0"/>
                                  </p:iterate>
                                  <p:childTnLst>
                                    <p:set>
                                      <p:cBhvr>
                                        <p:cTn id="13" fill="hold">
                                          <p:stCondLst>
                                            <p:cond delay="0"/>
                                          </p:stCondLst>
                                        </p:cTn>
                                        <p:tgtEl>
                                          <p:spTgt spid="195"/>
                                        </p:tgtEl>
                                        <p:attrNameLst>
                                          <p:attrName>style.visibility</p:attrName>
                                        </p:attrNameLst>
                                      </p:cBhvr>
                                      <p:to>
                                        <p:strVal val="hidden"/>
                                      </p:to>
                                    </p:set>
                                  </p:childTnLst>
                                </p:cTn>
                              </p:par>
                            </p:childTnLst>
                          </p:cTn>
                        </p:par>
                        <p:par>
                          <p:cTn id="14" fill="hold">
                            <p:stCondLst>
                              <p:cond delay="0"/>
                            </p:stCondLst>
                            <p:childTnLst>
                              <p:par>
                                <p:cTn id="15" presetClass="exit" nodeType="afterEffect" presetSubtype="0" presetID="1" grpId="4" fill="hold">
                                  <p:stCondLst>
                                    <p:cond delay="0"/>
                                  </p:stCondLst>
                                  <p:iterate type="el" backwards="0">
                                    <p:tmAbs val="0"/>
                                  </p:iterate>
                                  <p:childTnLst>
                                    <p:set>
                                      <p:cBhvr>
                                        <p:cTn id="16" fill="hold">
                                          <p:stCondLst>
                                            <p:cond delay="0"/>
                                          </p:stCondLst>
                                        </p:cTn>
                                        <p:tgtEl>
                                          <p:spTgt spid="196"/>
                                        </p:tgtEl>
                                        <p:attrNameLst>
                                          <p:attrName>style.visibility</p:attrName>
                                        </p:attrNameLst>
                                      </p:cBhvr>
                                      <p:to>
                                        <p:strVal val="hidden"/>
                                      </p:to>
                                    </p:set>
                                  </p:childTnLst>
                                </p:cTn>
                              </p:par>
                            </p:childTnLst>
                          </p:cTn>
                        </p:par>
                        <p:par>
                          <p:cTn id="17" fill="hold">
                            <p:stCondLst>
                              <p:cond delay="0"/>
                            </p:stCondLst>
                            <p:childTnLst>
                              <p:par>
                                <p:cTn id="18" presetClass="entr" nodeType="afterEffect" presetSubtype="0" presetID="1" grpId="5" fill="hold">
                                  <p:stCondLst>
                                    <p:cond delay="0"/>
                                  </p:stCondLst>
                                  <p:iterate type="el" backwards="0">
                                    <p:tmAbs val="0"/>
                                  </p:iterate>
                                  <p:childTnLst>
                                    <p:set>
                                      <p:cBhvr>
                                        <p:cTn id="19" fill="hold"/>
                                        <p:tgtEl>
                                          <p:spTgt spid="200"/>
                                        </p:tgtEl>
                                        <p:attrNameLst>
                                          <p:attrName>style.visibility</p:attrName>
                                        </p:attrNameLst>
                                      </p:cBhvr>
                                      <p:to>
                                        <p:strVal val="visible"/>
                                      </p:to>
                                    </p:set>
                                  </p:childTnLst>
                                </p:cTn>
                              </p:par>
                            </p:childTnLst>
                          </p:cTn>
                        </p:par>
                        <p:par>
                          <p:cTn id="20" fill="hold">
                            <p:stCondLst>
                              <p:cond delay="0"/>
                            </p:stCondLst>
                            <p:childTnLst>
                              <p:par>
                                <p:cTn id="21" presetClass="entr" nodeType="afterEffect" presetSubtype="0" presetID="1" grpId="6" fill="hold">
                                  <p:stCondLst>
                                    <p:cond delay="0"/>
                                  </p:stCondLst>
                                  <p:iterate type="el" backwards="0">
                                    <p:tmAbs val="0"/>
                                  </p:iterate>
                                  <p:childTnLst>
                                    <p:set>
                                      <p:cBhvr>
                                        <p:cTn id="22" fill="hold"/>
                                        <p:tgtEl>
                                          <p:spTgt spid="1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xit" nodeType="clickEffect" presetSubtype="0" presetID="1" grpId="7" fill="hold">
                                  <p:stCondLst>
                                    <p:cond delay="0"/>
                                  </p:stCondLst>
                                  <p:iterate type="el" backwards="0">
                                    <p:tmAbs val="0"/>
                                  </p:iterate>
                                  <p:childTnLst>
                                    <p:set>
                                      <p:cBhvr>
                                        <p:cTn id="26" fill="hold">
                                          <p:stCondLst>
                                            <p:cond delay="0"/>
                                          </p:stCondLst>
                                        </p:cTn>
                                        <p:tgtEl>
                                          <p:spTgt spid="200"/>
                                        </p:tgtEl>
                                        <p:attrNameLst>
                                          <p:attrName>style.visibility</p:attrName>
                                        </p:attrNameLst>
                                      </p:cBhvr>
                                      <p:to>
                                        <p:strVal val="hidden"/>
                                      </p:to>
                                    </p:set>
                                  </p:childTnLst>
                                </p:cTn>
                              </p:par>
                            </p:childTnLst>
                          </p:cTn>
                        </p:par>
                        <p:par>
                          <p:cTn id="27" fill="hold">
                            <p:stCondLst>
                              <p:cond delay="0"/>
                            </p:stCondLst>
                            <p:childTnLst>
                              <p:par>
                                <p:cTn id="28" presetClass="exit" nodeType="afterEffect" presetSubtype="0" presetID="1" grpId="8" fill="hold">
                                  <p:stCondLst>
                                    <p:cond delay="0"/>
                                  </p:stCondLst>
                                  <p:iterate type="el" backwards="0">
                                    <p:tmAbs val="0"/>
                                  </p:iterate>
                                  <p:childTnLst>
                                    <p:set>
                                      <p:cBhvr>
                                        <p:cTn id="29" fill="hold">
                                          <p:stCondLst>
                                            <p:cond delay="0"/>
                                          </p:stCondLst>
                                        </p:cTn>
                                        <p:tgtEl>
                                          <p:spTgt spid="190"/>
                                        </p:tgtEl>
                                        <p:attrNameLst>
                                          <p:attrName>style.visibility</p:attrName>
                                        </p:attrNameLst>
                                      </p:cBhvr>
                                      <p:to>
                                        <p:strVal val="hidden"/>
                                      </p:to>
                                    </p:set>
                                  </p:childTnLst>
                                </p:cTn>
                              </p:par>
                            </p:childTnLst>
                          </p:cTn>
                        </p:par>
                        <p:par>
                          <p:cTn id="30" fill="hold">
                            <p:stCondLst>
                              <p:cond delay="0"/>
                            </p:stCondLst>
                            <p:childTnLst>
                              <p:par>
                                <p:cTn id="31" presetClass="path" nodeType="withEffect" presetSubtype="0" presetID="-1" grpId="9" accel="50000" decel="50000" fill="hold">
                                  <p:stCondLst>
                                    <p:cond delay="0"/>
                                  </p:stCondLst>
                                  <p:childTnLst>
                                    <p:animMotion path="M 0.000000 0.000000 L -0.009917 0.398816" origin="layout" pathEditMode="relative">
                                      <p:cBhvr>
                                        <p:cTn id="32" dur="1000" fill="hold"/>
                                        <p:tgtEl>
                                          <p:spTgt spid="192"/>
                                        </p:tgtEl>
                                        <p:attrNameLst>
                                          <p:attrName>ppt_x</p:attrName>
                                          <p:attrName>ppt_y</p:attrName>
                                        </p:attrNameLst>
                                      </p:cBhvr>
                                    </p:animMotion>
                                  </p:childTnLst>
                                </p:cTn>
                              </p:par>
                            </p:childTnLst>
                          </p:cTn>
                        </p:par>
                        <p:par>
                          <p:cTn id="33" fill="hold">
                            <p:stCondLst>
                              <p:cond delay="0"/>
                            </p:stCondLst>
                            <p:childTnLst>
                              <p:par>
                                <p:cTn id="34" presetClass="emph" nodeType="withEffect" presetSubtype="0" presetID="6" grpId="10" accel="50000" decel="50000" fill="hold">
                                  <p:stCondLst>
                                    <p:cond delay="0"/>
                                  </p:stCondLst>
                                  <p:childTnLst>
                                    <p:animScale>
                                      <p:cBhvr>
                                        <p:cTn id="35" dur="1000" fill="hold"/>
                                        <p:tgtEl>
                                          <p:spTgt spid="192"/>
                                        </p:tgtEl>
                                      </p:cBhvr>
                                      <p:by x="135332" y="135332"/>
                                    </p:animScale>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0" presetID="1" grpId="11" fill="hold">
                                  <p:stCondLst>
                                    <p:cond delay="0"/>
                                  </p:stCondLst>
                                  <p:iterate type="el" backwards="0">
                                    <p:tmAbs val="0"/>
                                  </p:iterate>
                                  <p:childTnLst>
                                    <p:set>
                                      <p:cBhvr>
                                        <p:cTn id="39" fill="hold"/>
                                        <p:tgtEl>
                                          <p:spTgt spid="198"/>
                                        </p:tgtEl>
                                        <p:attrNameLst>
                                          <p:attrName>style.visibility</p:attrName>
                                        </p:attrNameLst>
                                      </p:cBhvr>
                                      <p:to>
                                        <p:strVal val="visible"/>
                                      </p:to>
                                    </p:set>
                                  </p:childTnLst>
                                </p:cTn>
                              </p:par>
                            </p:childTnLst>
                          </p:cTn>
                        </p:par>
                        <p:par>
                          <p:cTn id="40" fill="hold">
                            <p:stCondLst>
                              <p:cond delay="0"/>
                            </p:stCondLst>
                            <p:childTnLst>
                              <p:par>
                                <p:cTn id="41" presetClass="entr" nodeType="afterEffect" presetSubtype="0" presetID="1" grpId="12" fill="hold">
                                  <p:stCondLst>
                                    <p:cond delay="0"/>
                                  </p:stCondLst>
                                  <p:iterate type="el" backwards="0">
                                    <p:tmAbs val="0"/>
                                  </p:iterate>
                                  <p:childTnLst>
                                    <p:set>
                                      <p:cBhvr>
                                        <p:cTn id="42" fill="hold"/>
                                        <p:tgtEl>
                                          <p:spTgt spid="19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xit" nodeType="clickEffect" presetSubtype="0" presetID="1" grpId="13" fill="hold">
                                  <p:stCondLst>
                                    <p:cond delay="0"/>
                                  </p:stCondLst>
                                  <p:iterate type="el" backwards="0">
                                    <p:tmAbs val="0"/>
                                  </p:iterate>
                                  <p:childTnLst>
                                    <p:set>
                                      <p:cBhvr>
                                        <p:cTn id="46" fill="hold">
                                          <p:stCondLst>
                                            <p:cond delay="0"/>
                                          </p:stCondLst>
                                        </p:cTn>
                                        <p:tgtEl>
                                          <p:spTgt spid="198"/>
                                        </p:tgtEl>
                                        <p:attrNameLst>
                                          <p:attrName>style.visibility</p:attrName>
                                        </p:attrNameLst>
                                      </p:cBhvr>
                                      <p:to>
                                        <p:strVal val="hidden"/>
                                      </p:to>
                                    </p:set>
                                  </p:childTnLst>
                                </p:cTn>
                              </p:par>
                            </p:childTnLst>
                          </p:cTn>
                        </p:par>
                        <p:par>
                          <p:cTn id="47" fill="hold">
                            <p:stCondLst>
                              <p:cond delay="0"/>
                            </p:stCondLst>
                            <p:childTnLst>
                              <p:par>
                                <p:cTn id="48" presetClass="exit" nodeType="afterEffect" presetSubtype="0" presetID="1" grpId="14" fill="hold">
                                  <p:stCondLst>
                                    <p:cond delay="0"/>
                                  </p:stCondLst>
                                  <p:iterate type="el" backwards="0">
                                    <p:tmAbs val="0"/>
                                  </p:iterate>
                                  <p:childTnLst>
                                    <p:set>
                                      <p:cBhvr>
                                        <p:cTn id="49" fill="hold">
                                          <p:stCondLst>
                                            <p:cond delay="0"/>
                                          </p:stCondLst>
                                        </p:cTn>
                                        <p:tgtEl>
                                          <p:spTgt spid="199"/>
                                        </p:tgtEl>
                                        <p:attrNameLst>
                                          <p:attrName>style.visibility</p:attrName>
                                        </p:attrNameLst>
                                      </p:cBhvr>
                                      <p:to>
                                        <p:strVal val="hidden"/>
                                      </p:to>
                                    </p:set>
                                  </p:childTnLst>
                                </p:cTn>
                              </p:par>
                            </p:childTnLst>
                          </p:cTn>
                        </p:par>
                        <p:par>
                          <p:cTn id="50" fill="hold">
                            <p:stCondLst>
                              <p:cond delay="0"/>
                            </p:stCondLst>
                            <p:childTnLst>
                              <p:par>
                                <p:cTn id="51" presetClass="entr" nodeType="afterEffect" presetSubtype="0" presetID="1" grpId="15" fill="hold">
                                  <p:stCondLst>
                                    <p:cond delay="0"/>
                                  </p:stCondLst>
                                  <p:iterate type="el" backwards="0">
                                    <p:tmAbs val="0"/>
                                  </p:iterate>
                                  <p:childTnLst>
                                    <p:set>
                                      <p:cBhvr>
                                        <p:cTn id="52" fill="hold"/>
                                        <p:tgtEl>
                                          <p:spTgt spid="201"/>
                                        </p:tgtEl>
                                        <p:attrNameLst>
                                          <p:attrName>style.visibility</p:attrName>
                                        </p:attrNameLst>
                                      </p:cBhvr>
                                      <p:to>
                                        <p:strVal val="visible"/>
                                      </p:to>
                                    </p:set>
                                  </p:childTnLst>
                                </p:cTn>
                              </p:par>
                            </p:childTnLst>
                          </p:cTn>
                        </p:par>
                        <p:par>
                          <p:cTn id="53" fill="hold">
                            <p:stCondLst>
                              <p:cond delay="0"/>
                            </p:stCondLst>
                            <p:childTnLst>
                              <p:par>
                                <p:cTn id="54" presetClass="entr" nodeType="afterEffect" presetSubtype="0" presetID="1" grpId="16" fill="hold">
                                  <p:stCondLst>
                                    <p:cond delay="0"/>
                                  </p:stCondLst>
                                  <p:iterate type="el" backwards="0">
                                    <p:tmAbs val="0"/>
                                  </p:iterate>
                                  <p:childTnLst>
                                    <p:set>
                                      <p:cBhvr>
                                        <p:cTn id="55" fill="hold"/>
                                        <p:tgtEl>
                                          <p:spTgt spid="20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Class="exit" nodeType="clickEffect" presetSubtype="0" presetID="1" grpId="17" fill="hold">
                                  <p:stCondLst>
                                    <p:cond delay="0"/>
                                  </p:stCondLst>
                                  <p:iterate type="el" backwards="0">
                                    <p:tmAbs val="0"/>
                                  </p:iterate>
                                  <p:childTnLst>
                                    <p:set>
                                      <p:cBhvr>
                                        <p:cTn id="59" fill="hold">
                                          <p:stCondLst>
                                            <p:cond delay="0"/>
                                          </p:stCondLst>
                                        </p:cTn>
                                        <p:tgtEl>
                                          <p:spTgt spid="201"/>
                                        </p:tgtEl>
                                        <p:attrNameLst>
                                          <p:attrName>style.visibility</p:attrName>
                                        </p:attrNameLst>
                                      </p:cBhvr>
                                      <p:to>
                                        <p:strVal val="hidden"/>
                                      </p:to>
                                    </p:set>
                                  </p:childTnLst>
                                </p:cTn>
                              </p:par>
                            </p:childTnLst>
                          </p:cTn>
                        </p:par>
                        <p:par>
                          <p:cTn id="60" fill="hold">
                            <p:stCondLst>
                              <p:cond delay="0"/>
                            </p:stCondLst>
                            <p:childTnLst>
                              <p:par>
                                <p:cTn id="61" presetClass="exit" nodeType="afterEffect" presetSubtype="0" presetID="1" grpId="18" fill="hold">
                                  <p:stCondLst>
                                    <p:cond delay="0"/>
                                  </p:stCondLst>
                                  <p:iterate type="el" backwards="0">
                                    <p:tmAbs val="0"/>
                                  </p:iterate>
                                  <p:childTnLst>
                                    <p:set>
                                      <p:cBhvr>
                                        <p:cTn id="62" fill="hold">
                                          <p:stCondLst>
                                            <p:cond delay="0"/>
                                          </p:stCondLst>
                                        </p:cTn>
                                        <p:tgtEl>
                                          <p:spTgt spid="202"/>
                                        </p:tgtEl>
                                        <p:attrNameLst>
                                          <p:attrName>style.visibility</p:attrName>
                                        </p:attrNameLst>
                                      </p:cBhvr>
                                      <p:to>
                                        <p:strVal val="hidden"/>
                                      </p:to>
                                    </p:set>
                                  </p:childTnLst>
                                </p:cTn>
                              </p:par>
                            </p:childTnLst>
                          </p:cTn>
                        </p:par>
                        <p:par>
                          <p:cTn id="63" fill="hold">
                            <p:stCondLst>
                              <p:cond delay="0"/>
                            </p:stCondLst>
                            <p:childTnLst>
                              <p:par>
                                <p:cTn id="64" presetClass="path" nodeType="withEffect" presetSubtype="0" presetID="-1" grpId="19" accel="50000" decel="50000" fill="hold">
                                  <p:stCondLst>
                                    <p:cond delay="0"/>
                                  </p:stCondLst>
                                  <p:childTnLst>
                                    <p:animMotion path="M 0.000000 0.000000 L 0.007732 0.398816" origin="layout" pathEditMode="relative">
                                      <p:cBhvr>
                                        <p:cTn id="65" dur="1000" fill="hold"/>
                                        <p:tgtEl>
                                          <p:spTgt spid="193"/>
                                        </p:tgtEl>
                                        <p:attrNameLst>
                                          <p:attrName>ppt_x</p:attrName>
                                          <p:attrName>ppt_y</p:attrName>
                                        </p:attrNameLst>
                                      </p:cBhvr>
                                    </p:animMotion>
                                  </p:childTnLst>
                                </p:cTn>
                              </p:par>
                            </p:childTnLst>
                          </p:cTn>
                        </p:par>
                        <p:par>
                          <p:cTn id="66" fill="hold">
                            <p:stCondLst>
                              <p:cond delay="0"/>
                            </p:stCondLst>
                            <p:childTnLst>
                              <p:par>
                                <p:cTn id="67" presetClass="emph" nodeType="withEffect" presetSubtype="0" presetID="6" grpId="20" accel="50000" decel="50000" fill="hold">
                                  <p:stCondLst>
                                    <p:cond delay="0"/>
                                  </p:stCondLst>
                                  <p:childTnLst>
                                    <p:animScale>
                                      <p:cBhvr>
                                        <p:cTn id="68" dur="1000" fill="hold"/>
                                        <p:tgtEl>
                                          <p:spTgt spid="193"/>
                                        </p:tgtEl>
                                      </p:cBhvr>
                                      <p:by x="131489" y="131489"/>
                                    </p:animScale>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6" grpId="4"/>
      <p:bldP build="whole" bldLvl="1" animBg="1" rev="0" advAuto="0" spid="190" grpId="8"/>
      <p:bldP build="whole" bldLvl="1" animBg="1" rev="0" advAuto="0" spid="199" grpId="12"/>
      <p:bldP build="whole" bldLvl="1" animBg="1" rev="0" advAuto="0" spid="199" grpId="14"/>
      <p:bldP build="whole" bldLvl="1" animBg="1" rev="0" advAuto="0" spid="198" grpId="11"/>
      <p:bldP build="whole" bldLvl="1" animBg="1" rev="0" advAuto="0" spid="201" grpId="15"/>
      <p:bldP build="whole" bldLvl="1" animBg="1" rev="0" advAuto="0" spid="198" grpId="13"/>
      <p:bldP build="whole" bldLvl="1" animBg="1" rev="0" advAuto="0" spid="200" grpId="5"/>
      <p:bldP build="whole" bldLvl="1" animBg="1" rev="0" advAuto="0" spid="200" grpId="7"/>
      <p:bldP build="whole" bldLvl="1" animBg="1" rev="0" advAuto="0" spid="192" grpId="10"/>
      <p:bldP build="whole" bldLvl="1" animBg="1" rev="0" advAuto="0" spid="195" grpId="1"/>
      <p:bldP build="whole" bldLvl="1" animBg="1" rev="0" advAuto="0" spid="202" grpId="16"/>
      <p:bldP build="whole" bldLvl="1" animBg="1" rev="0" advAuto="0" spid="195" grpId="3"/>
      <p:bldP build="whole" bldLvl="1" animBg="1" rev="0" advAuto="0" spid="201" grpId="17"/>
      <p:bldP build="whole" bldLvl="1" animBg="1" rev="0" advAuto="0" spid="202" grpId="18"/>
      <p:bldP build="whole" bldLvl="1" animBg="1" rev="0" advAuto="0" spid="193" grpId="20"/>
      <p:bldP build="whole" bldLvl="1" animBg="1" rev="0" advAuto="0" spid="196" grpId="2"/>
      <p:bldP build="whole" bldLvl="1" animBg="1" rev="0" advAuto="0" spid="190" grpId="6"/>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Where is the wise? Where is the scribe? Where is the disputer of this age? Has not God made foolish the wisdom of this world? For since, in the wisdom of God, the world through wisdom did not know God, it pleased God through the foolishness of the messag"/>
          <p:cNvSpPr txBox="1"/>
          <p:nvPr/>
        </p:nvSpPr>
        <p:spPr>
          <a:xfrm>
            <a:off x="2137361" y="2197099"/>
            <a:ext cx="20109278" cy="932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5500">
                <a:solidFill>
                  <a:srgbClr val="000000"/>
                </a:solidFill>
                <a:latin typeface="Helvetica"/>
                <a:ea typeface="Helvetica"/>
                <a:cs typeface="Helvetica"/>
                <a:sym typeface="Helvetica"/>
              </a:defRPr>
            </a:lvl1pPr>
          </a:lstStyle>
          <a:p>
            <a:pPr/>
            <a:r>
              <a:t>Where is the wise? Where is the scribe? Where is the disputer of this age? Has not God made foolish the wisdom of this world? For since, in the wisdom of God, the world through wisdom did not know God, it pleased God through the foolishness of the message preached to save those who believe. For Jews require a sign, and Greeks seek after wisdom; but we preach Christ crucified, to the Jews a stumbling block and to the Greeks foolishness, but to those who are called, both Jews and Greeks, Christ the power of God and the wisdom of God. Because the foolishness of God is wiser than men, and the weakness of God is stronger than men.</a:t>
            </a:r>
          </a:p>
        </p:txBody>
      </p:sp>
      <p:sp>
        <p:nvSpPr>
          <p:cNvPr id="205" name="1 Corinthians 1:20-25"/>
          <p:cNvSpPr txBox="1"/>
          <p:nvPr/>
        </p:nvSpPr>
        <p:spPr>
          <a:xfrm>
            <a:off x="17700395" y="12524858"/>
            <a:ext cx="6373961"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1 Corinthians 1:20-25</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Questions???"/>
          <p:cNvSpPr txBox="1"/>
          <p:nvPr/>
        </p:nvSpPr>
        <p:spPr>
          <a:xfrm>
            <a:off x="9864375" y="6385530"/>
            <a:ext cx="4655250" cy="94494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5500">
                <a:solidFill>
                  <a:srgbClr val="000000"/>
                </a:solidFill>
              </a:defRPr>
            </a:lvl1pPr>
          </a:lstStyle>
          <a:p>
            <a:pPr/>
            <a:r>
              <a:t>Questions???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