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1pPr>
    <a:lvl2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2pPr>
    <a:lvl3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3pPr>
    <a:lvl4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4pPr>
    <a:lvl5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5pPr>
    <a:lvl6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6pPr>
    <a:lvl7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7pPr>
    <a:lvl8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8pPr>
    <a:lvl9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b="def" i="def"/>
      <a:tcStyle>
        <a:tcBdr/>
        <a:fill>
          <a:solidFill>
            <a:srgbClr val="FF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b="def" i="def"/>
      <a:tcStyle>
        <a:tcBdr/>
        <a:fill>
          <a:solidFill>
            <a:srgbClr val="FFFFFF"/>
          </a:solidFill>
        </a:fill>
      </a:tcStyle>
    </a:band2H>
    <a:firstCol>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p:spTree>
      <p:nvGrpSpPr>
        <p:cNvPr id="1" name=""/>
        <p:cNvGrpSpPr/>
        <p:nvPr/>
      </p:nvGrpSpPr>
      <p:grpSpPr>
        <a:xfrm>
          <a:off x="0" y="0"/>
          <a:ext cx="0" cy="0"/>
          <a:chOff x="0" y="0"/>
          <a:chExt cx="0" cy="0"/>
        </a:xfrm>
      </p:grpSpPr>
      <p:sp>
        <p:nvSpPr>
          <p:cNvPr id="11" name="Body Level One…"/>
          <p:cNvSpPr txBox="1"/>
          <p:nvPr>
            <p:ph type="body" sz="quarter" idx="1" hasCustomPrompt="1"/>
          </p:nvPr>
        </p:nvSpPr>
        <p:spPr>
          <a:xfrm>
            <a:off x="1201340" y="11859862"/>
            <a:ext cx="21971004"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12" name="Presentation Title"/>
          <p:cNvSpPr txBox="1"/>
          <p:nvPr>
            <p:ph type="title" hasCustomPrompt="1"/>
          </p:nvPr>
        </p:nvSpPr>
        <p:spPr>
          <a:xfrm>
            <a:off x="1206496" y="2574991"/>
            <a:ext cx="21971005" cy="4648202"/>
          </a:xfrm>
          <a:prstGeom prst="rect">
            <a:avLst/>
          </a:prstGeom>
        </p:spPr>
        <p:txBody>
          <a:bodyPr anchor="b"/>
          <a:lstStyle>
            <a:lvl1pPr>
              <a:defRPr spc="-232" sz="11600"/>
            </a:lvl1pPr>
          </a:lstStyle>
          <a:p>
            <a:pPr/>
            <a:r>
              <a:t>Presentation Title</a:t>
            </a:r>
          </a:p>
        </p:txBody>
      </p:sp>
      <p:sp>
        <p:nvSpPr>
          <p:cNvPr id="13" name="Body Level One…"/>
          <p:cNvSpPr txBox="1"/>
          <p:nvPr>
            <p:ph type="body" sz="quarter" idx="21" hasCustomPrompt="1"/>
          </p:nvPr>
        </p:nvSpPr>
        <p:spPr>
          <a:xfrm>
            <a:off x="1201342" y="7223190"/>
            <a:ext cx="21971002" cy="1905002"/>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6"/>
            <a:ext cx="21971000" cy="7241586"/>
          </a:xfrm>
          <a:prstGeom prst="rect">
            <a:avLst/>
          </a:prstGeom>
        </p:spPr>
        <p:txBody>
          <a:bodyPr numCol="1" spcCol="38100" anchor="b"/>
          <a:lstStyle>
            <a:lvl1pPr marL="0" indent="0" algn="ctr">
              <a:lnSpc>
                <a:spcPct val="80000"/>
              </a:lnSpc>
              <a:spcBef>
                <a:spcPts val="0"/>
              </a:spcBef>
              <a:buSzTx/>
              <a:buNone/>
              <a:defRPr b="1" spc="-250" sz="25000"/>
            </a:lvl1pPr>
            <a:lvl2pPr marL="0" indent="0" algn="ctr">
              <a:lnSpc>
                <a:spcPct val="80000"/>
              </a:lnSpc>
              <a:spcBef>
                <a:spcPts val="0"/>
              </a:spcBef>
              <a:buSzTx/>
              <a:buNone/>
              <a:defRPr b="1" spc="-250" sz="25000"/>
            </a:lvl2pPr>
            <a:lvl3pPr marL="0" indent="0" algn="ctr">
              <a:lnSpc>
                <a:spcPct val="80000"/>
              </a:lnSpc>
              <a:spcBef>
                <a:spcPts val="0"/>
              </a:spcBef>
              <a:buSzTx/>
              <a:buNone/>
              <a:defRPr b="1" spc="-250" sz="25000"/>
            </a:lvl3pPr>
            <a:lvl4pPr marL="0" indent="0" algn="ctr">
              <a:lnSpc>
                <a:spcPct val="80000"/>
              </a:lnSpc>
              <a:spcBef>
                <a:spcPts val="0"/>
              </a:spcBef>
              <a:buSzTx/>
              <a:buNone/>
              <a:defRPr b="1" spc="-250" sz="25000"/>
            </a:lvl4pPr>
            <a:lvl5pPr marL="0" indent="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8" tIns="45718" rIns="45718" bIns="45718" numCol="1" spcCol="38100"/>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quarter" idx="1" hasCustomPrompt="1"/>
          </p:nvPr>
        </p:nvSpPr>
        <p:spPr>
          <a:xfrm>
            <a:off x="2430024" y="10675453"/>
            <a:ext cx="20200054"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Attribution</a:t>
            </a:r>
          </a:p>
          <a:p>
            <a:pPr lvl="1"/>
            <a:r>
              <a:t/>
            </a:r>
          </a:p>
          <a:p>
            <a:pPr lvl="2"/>
            <a:r>
              <a:t/>
            </a:r>
          </a:p>
          <a:p>
            <a:pPr lvl="3"/>
            <a:r>
              <a:t/>
            </a:r>
          </a:p>
          <a:p>
            <a:pPr lvl="4"/>
            <a:r>
              <a:t/>
            </a:r>
          </a:p>
        </p:txBody>
      </p:sp>
      <p:sp>
        <p:nvSpPr>
          <p:cNvPr id="116" name="Body Level One…"/>
          <p:cNvSpPr txBox="1"/>
          <p:nvPr>
            <p:ph type="body" sz="half" idx="21" hasCustomPrompt="1"/>
          </p:nvPr>
        </p:nvSpPr>
        <p:spPr>
          <a:xfrm>
            <a:off x="1753923" y="4939860"/>
            <a:ext cx="20876154" cy="3836281"/>
          </a:xfrm>
          <a:prstGeom prst="rect">
            <a:avLst/>
          </a:prstGeom>
        </p:spPr>
        <p:txBody>
          <a:bodyPr numCol="1" spcCol="38100"/>
          <a:lstStyle>
            <a:lvl1pPr marL="469900" indent="-300876">
              <a:spcBef>
                <a:spcPts val="0"/>
              </a:spcBef>
              <a:buSzTx/>
              <a:buNone/>
              <a:defRPr spc="-200" sz="8500">
                <a:latin typeface="Helvetica Neue Medium"/>
                <a:ea typeface="Helvetica Neue Medium"/>
                <a:cs typeface="Helvetica Neue Medium"/>
                <a:sym typeface="Helvetica Neue Medium"/>
              </a:defRPr>
            </a:lvl1pPr>
          </a:lstStyle>
          <a:p>
            <a:pPr/>
            <a:r>
              <a:t>“Notable Quote”</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Image"/>
          <p:cNvSpPr/>
          <p:nvPr>
            <p:ph type="pic" sz="quarter" idx="21"/>
          </p:nvPr>
        </p:nvSpPr>
        <p:spPr>
          <a:xfrm>
            <a:off x="15760700" y="1016000"/>
            <a:ext cx="7439099" cy="5949678"/>
          </a:xfrm>
          <a:prstGeom prst="rect">
            <a:avLst/>
          </a:prstGeom>
        </p:spPr>
        <p:txBody>
          <a:bodyPr lIns="91439" tIns="45719" rIns="91439" bIns="45719" numCol="1" spcCol="38100">
            <a:noAutofit/>
          </a:bodyPr>
          <a:lstStyle/>
          <a:p>
            <a:pPr/>
          </a:p>
        </p:txBody>
      </p:sp>
      <p:sp>
        <p:nvSpPr>
          <p:cNvPr id="125" name="Image"/>
          <p:cNvSpPr/>
          <p:nvPr>
            <p:ph type="pic" sz="half" idx="22"/>
          </p:nvPr>
        </p:nvSpPr>
        <p:spPr>
          <a:xfrm>
            <a:off x="13500100" y="3978275"/>
            <a:ext cx="10439400" cy="12150181"/>
          </a:xfrm>
          <a:prstGeom prst="rect">
            <a:avLst/>
          </a:prstGeom>
        </p:spPr>
        <p:txBody>
          <a:bodyPr lIns="91439" tIns="45719" rIns="91439" bIns="45719" numCol="1" spcCol="38100">
            <a:noAutofit/>
          </a:bodyPr>
          <a:lstStyle/>
          <a:p>
            <a:pPr/>
          </a:p>
        </p:txBody>
      </p:sp>
      <p:sp>
        <p:nvSpPr>
          <p:cNvPr id="126" name="Image"/>
          <p:cNvSpPr/>
          <p:nvPr>
            <p:ph type="pic" idx="23"/>
          </p:nvPr>
        </p:nvSpPr>
        <p:spPr>
          <a:xfrm>
            <a:off x="-139700" y="495300"/>
            <a:ext cx="16611600" cy="12458700"/>
          </a:xfrm>
          <a:prstGeom prst="rect">
            <a:avLst/>
          </a:prstGeom>
        </p:spPr>
        <p:txBody>
          <a:bodyPr lIns="91439" tIns="45719" rIns="91439" bIns="45719" numCol="1" spcCol="38100">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333500" y="-5524500"/>
            <a:ext cx="27051000" cy="21640800"/>
          </a:xfrm>
          <a:prstGeom prst="rect">
            <a:avLst/>
          </a:prstGeom>
        </p:spPr>
        <p:txBody>
          <a:bodyPr lIns="91439" tIns="45719" rIns="91439" bIns="45719" numCol="1" spcCol="38100">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numCol="1" spcCol="38100">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Body Level One…"/>
          <p:cNvSpPr txBox="1"/>
          <p:nvPr>
            <p:ph type="body" sz="quarter" idx="1" hasCustomPrompt="1"/>
          </p:nvPr>
        </p:nvSpPr>
        <p:spPr>
          <a:xfrm>
            <a:off x="1207690" y="1106137"/>
            <a:ext cx="21968621"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24" name="Body Level One…"/>
          <p:cNvSpPr txBox="1"/>
          <p:nvPr>
            <p:ph type="body" sz="quarter" idx="22" hasCustomPrompt="1"/>
          </p:nvPr>
        </p:nvSpPr>
        <p:spPr>
          <a:xfrm>
            <a:off x="1206500" y="11609909"/>
            <a:ext cx="21971000" cy="1116953"/>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numCol="1" spcCol="38100">
            <a:noAutofit/>
          </a:bodyPr>
          <a:lstStyle/>
          <a:p>
            <a:pPr/>
          </a:p>
        </p:txBody>
      </p:sp>
      <p:sp>
        <p:nvSpPr>
          <p:cNvPr id="33" name="Slide Title"/>
          <p:cNvSpPr txBox="1"/>
          <p:nvPr>
            <p:ph type="title" hasCustomPrompt="1"/>
          </p:nvPr>
        </p:nvSpPr>
        <p:spPr>
          <a:xfrm>
            <a:off x="1206500" y="1270000"/>
            <a:ext cx="9779000" cy="5882274"/>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numCol="1" spcCol="38100"/>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xfrm>
            <a:off x="1206500" y="1079500"/>
            <a:ext cx="21971000" cy="1433164"/>
          </a:xfrm>
          <a:prstGeom prst="rect">
            <a:avLst/>
          </a:prstGeom>
        </p:spPr>
        <p:txBody>
          <a:bodyPr/>
          <a:lstStyle/>
          <a:p>
            <a:pPr/>
            <a:r>
              <a:t>Slide Title</a:t>
            </a:r>
          </a:p>
        </p:txBody>
      </p:sp>
      <p:sp>
        <p:nvSpPr>
          <p:cNvPr id="43"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44" name="Body Level One…"/>
          <p:cNvSpPr txBox="1"/>
          <p:nvPr>
            <p:ph type="body" idx="21" hasCustomPrompt="1"/>
          </p:nvPr>
        </p:nvSpPr>
        <p:spPr>
          <a:prstGeom prst="rect">
            <a:avLst/>
          </a:prstGeom>
        </p:spPr>
        <p:txBody>
          <a:bodyPr numCol="1" spcCol="38100"/>
          <a:lstStyle/>
          <a:p>
            <a:pPr/>
            <a:r>
              <a:t>Slide bullet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dy Level One…"/>
          <p:cNvSpPr txBox="1"/>
          <p:nvPr>
            <p:ph type="body" sz="quarter" idx="1" hasCustomPrompt="1"/>
          </p:nvPr>
        </p:nvSpPr>
        <p:spPr>
          <a:xfrm>
            <a:off x="1206500" y="2372961"/>
            <a:ext cx="9779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61" name="Body Level One…"/>
          <p:cNvSpPr txBox="1"/>
          <p:nvPr>
            <p:ph type="body" sz="half" idx="21" hasCustomPrompt="1"/>
          </p:nvPr>
        </p:nvSpPr>
        <p:spPr>
          <a:xfrm>
            <a:off x="1206500" y="4248503"/>
            <a:ext cx="9779000" cy="8256631"/>
          </a:xfrm>
          <a:prstGeom prst="rect">
            <a:avLst/>
          </a:prstGeom>
        </p:spPr>
        <p:txBody>
          <a:bodyPr numCol="1" spcCol="38100"/>
          <a:lstStyle/>
          <a:p>
            <a:pPr/>
            <a:r>
              <a:t>Slide bullet text</a:t>
            </a:r>
          </a:p>
        </p:txBody>
      </p:sp>
      <p:sp>
        <p:nvSpPr>
          <p:cNvPr id="62" name="660384004_1290x1720.jpg"/>
          <p:cNvSpPr/>
          <p:nvPr>
            <p:ph type="pic" idx="22"/>
          </p:nvPr>
        </p:nvSpPr>
        <p:spPr>
          <a:xfrm>
            <a:off x="12192000" y="-407266"/>
            <a:ext cx="10916874" cy="14555833"/>
          </a:xfrm>
          <a:prstGeom prst="rect">
            <a:avLst/>
          </a:prstGeom>
        </p:spPr>
        <p:txBody>
          <a:bodyPr lIns="91439" tIns="45719" rIns="91439" bIns="45719" numCol="1" spcCol="38100">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5"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50"/>
          </a:xfrm>
          <a:prstGeom prst="rect">
            <a:avLst/>
          </a:prstGeom>
        </p:spPr>
        <p:txBody>
          <a:bodyPr/>
          <a:lstStyle/>
          <a:p>
            <a:pPr/>
            <a:r>
              <a:t>Slide Title</a:t>
            </a:r>
          </a:p>
        </p:txBody>
      </p:sp>
      <p:sp>
        <p:nvSpPr>
          <p:cNvPr id="80"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Agenda Subtitle</a:t>
            </a:r>
          </a:p>
          <a:p>
            <a:pPr lvl="1"/>
            <a:r>
              <a:t/>
            </a:r>
          </a:p>
          <a:p>
            <a:pPr lvl="2"/>
            <a:r>
              <a:t/>
            </a:r>
          </a:p>
          <a:p>
            <a:pPr lvl="3"/>
            <a:r>
              <a:t/>
            </a:r>
          </a:p>
          <a:p>
            <a:pPr lvl="4"/>
            <a:r>
              <a:t/>
            </a:r>
          </a:p>
        </p:txBody>
      </p:sp>
      <p:sp>
        <p:nvSpPr>
          <p:cNvPr id="90" name="Body Level One…"/>
          <p:cNvSpPr txBox="1"/>
          <p:nvPr>
            <p:ph type="body" idx="21" hasCustomPrompt="1"/>
          </p:nvPr>
        </p:nvSpPr>
        <p:spPr>
          <a:prstGeom prst="rect">
            <a:avLst/>
          </a:prstGeom>
        </p:spPr>
        <p:txBody>
          <a:bodyPr numCol="1" spcCol="38100"/>
          <a:lstStyle>
            <a:lvl1pPr marL="0" indent="0" defTabSz="825500">
              <a:lnSpc>
                <a:spcPct val="100000"/>
              </a:lnSpc>
              <a:spcBef>
                <a:spcPts val="1800"/>
              </a:spcBef>
              <a:buSzTx/>
              <a:buNone/>
              <a:defRPr spc="-99" sz="5500"/>
            </a:lvl1pPr>
          </a:lstStyle>
          <a:p>
            <a:pPr/>
            <a:r>
              <a:t>Agenda Topics</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1206500" y="4248503"/>
            <a:ext cx="21971000" cy="82560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numCol="2" spcCol="1098550">
            <a:normAutofit fontScale="100000" lnSpcReduction="0"/>
          </a:bodyPr>
          <a:lstStyle/>
          <a:p>
            <a:pPr/>
            <a:r>
              <a:t>Slide bullet text</a:t>
            </a:r>
          </a:p>
          <a:p>
            <a:pPr lvl="1"/>
            <a:r>
              <a:t/>
            </a:r>
          </a:p>
          <a:p>
            <a:pPr lvl="2"/>
            <a:r>
              <a:t/>
            </a:r>
          </a:p>
          <a:p>
            <a:pPr lvl="3"/>
            <a:r>
              <a:t/>
            </a:r>
          </a:p>
          <a:p>
            <a:pPr lvl="4"/>
            <a:r>
              <a:t/>
            </a:r>
          </a:p>
        </p:txBody>
      </p:sp>
      <p:sp>
        <p:nvSpPr>
          <p:cNvPr id="3" name="Title Text"/>
          <p:cNvSpPr txBox="1"/>
          <p:nvPr>
            <p:ph type="title"/>
          </p:nvPr>
        </p:nvSpPr>
        <p:spPr>
          <a:xfrm>
            <a:off x="3653366" y="2743200"/>
            <a:ext cx="19507201" cy="150530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1pPr>
      <a:lvl2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2pPr>
      <a:lvl3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3pPr>
      <a:lvl4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4pPr>
      <a:lvl5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5pPr>
      <a:lvl6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6pPr>
      <a:lvl7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7pPr>
      <a:lvl8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8pPr>
      <a:lvl9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Christian Worldview Apologetics…"/>
          <p:cNvSpPr txBox="1"/>
          <p:nvPr/>
        </p:nvSpPr>
        <p:spPr>
          <a:xfrm>
            <a:off x="5755798" y="5815872"/>
            <a:ext cx="12872404"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t>Christian Worldview Apologetics</a:t>
            </a:r>
          </a:p>
          <a:p>
            <a:pPr>
              <a:defRPr b="1" sz="6500">
                <a:solidFill>
                  <a:srgbClr val="000000"/>
                </a:solidFill>
              </a:defRPr>
            </a:pPr>
            <a:r>
              <a:t>Class </a:t>
            </a:r>
            <a:r>
              <a:t>9</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Key Intellectual Sins of Unbelievers"/>
          <p:cNvSpPr txBox="1"/>
          <p:nvPr/>
        </p:nvSpPr>
        <p:spPr>
          <a:xfrm>
            <a:off x="5830061" y="5414077"/>
            <a:ext cx="12723877" cy="28878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9000">
                <a:solidFill>
                  <a:srgbClr val="000000"/>
                </a:solidFill>
              </a:defRPr>
            </a:pPr>
            <a:r>
              <a:t>A few notes about </a:t>
            </a:r>
          </a:p>
          <a:p>
            <a:pPr>
              <a:defRPr b="1" sz="9000">
                <a:solidFill>
                  <a:srgbClr val="000000"/>
                </a:solidFill>
              </a:defRPr>
            </a:pPr>
            <a:r>
              <a:t>logic and worldviews…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Key Intellectual Sins of Unbelievers"/>
          <p:cNvSpPr txBox="1"/>
          <p:nvPr/>
        </p:nvSpPr>
        <p:spPr>
          <a:xfrm>
            <a:off x="3742245" y="152593"/>
            <a:ext cx="16899510" cy="223481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7000">
                <a:solidFill>
                  <a:srgbClr val="000000"/>
                </a:solidFill>
              </a:defRPr>
            </a:pPr>
            <a:r>
              <a:t>Simple Premises to Logical Conclusion </a:t>
            </a:r>
          </a:p>
          <a:p>
            <a:pPr>
              <a:defRPr b="1" sz="7000">
                <a:solidFill>
                  <a:srgbClr val="000000"/>
                </a:solidFill>
              </a:defRPr>
            </a:pPr>
            <a:r>
              <a:t>(for a cel phone) </a:t>
            </a:r>
          </a:p>
        </p:txBody>
      </p:sp>
      <p:sp>
        <p:nvSpPr>
          <p:cNvPr id="184" name="Key Intellectual Sins of Unbelievers"/>
          <p:cNvSpPr txBox="1"/>
          <p:nvPr/>
        </p:nvSpPr>
        <p:spPr>
          <a:xfrm>
            <a:off x="253999" y="3026380"/>
            <a:ext cx="23686211" cy="195909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1" sz="6000">
                <a:solidFill>
                  <a:srgbClr val="000000"/>
                </a:solidFill>
              </a:defRPr>
            </a:pPr>
            <a:r>
              <a:rPr>
                <a:solidFill>
                  <a:srgbClr val="FA0000"/>
                </a:solidFill>
              </a:rPr>
              <a:t>Premise #1</a:t>
            </a:r>
            <a:r>
              <a:t> </a:t>
            </a:r>
            <a:r>
              <a:rPr>
                <a:solidFill>
                  <a:srgbClr val="FA0000"/>
                </a:solidFill>
              </a:rPr>
              <a:t>-</a:t>
            </a:r>
            <a:r>
              <a:t> Cell phones can be used to communicate with people all over the world, who have telephones.</a:t>
            </a:r>
          </a:p>
        </p:txBody>
      </p:sp>
      <p:sp>
        <p:nvSpPr>
          <p:cNvPr id="185" name="Key Intellectual Sins of Unbelievers"/>
          <p:cNvSpPr txBox="1"/>
          <p:nvPr/>
        </p:nvSpPr>
        <p:spPr>
          <a:xfrm>
            <a:off x="253999" y="5472051"/>
            <a:ext cx="23541963" cy="195909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1" sz="6000">
                <a:solidFill>
                  <a:srgbClr val="000000"/>
                </a:solidFill>
              </a:defRPr>
            </a:pPr>
            <a:r>
              <a:rPr>
                <a:solidFill>
                  <a:srgbClr val="FA0000"/>
                </a:solidFill>
              </a:rPr>
              <a:t>Premise #2 -</a:t>
            </a:r>
            <a:r>
              <a:t> I own a cell phone that is in good operating condition.</a:t>
            </a:r>
          </a:p>
        </p:txBody>
      </p:sp>
      <p:sp>
        <p:nvSpPr>
          <p:cNvPr id="186" name="Key Intellectual Sins of Unbelievers"/>
          <p:cNvSpPr txBox="1"/>
          <p:nvPr/>
        </p:nvSpPr>
        <p:spPr>
          <a:xfrm>
            <a:off x="253999" y="7917722"/>
            <a:ext cx="23541963" cy="195909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b="1" sz="6000">
                <a:solidFill>
                  <a:srgbClr val="000000"/>
                </a:solidFill>
              </a:defRPr>
            </a:pPr>
            <a:r>
              <a:rPr>
                <a:solidFill>
                  <a:srgbClr val="FA0000"/>
                </a:solidFill>
              </a:rPr>
              <a:t>Premise #3 -</a:t>
            </a:r>
            <a:r>
              <a:t> My cell phone is connected with an operating wireless cell phone service provider.</a:t>
            </a:r>
          </a:p>
        </p:txBody>
      </p:sp>
      <p:sp>
        <p:nvSpPr>
          <p:cNvPr id="187" name="Key Intellectual Sins of Unbelievers"/>
          <p:cNvSpPr txBox="1"/>
          <p:nvPr/>
        </p:nvSpPr>
        <p:spPr>
          <a:xfrm>
            <a:off x="253999" y="11491851"/>
            <a:ext cx="23926801" cy="195909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b="1" sz="6000">
                <a:solidFill>
                  <a:srgbClr val="000000"/>
                </a:solidFill>
              </a:defRPr>
            </a:pPr>
            <a:r>
              <a:rPr>
                <a:solidFill>
                  <a:srgbClr val="FA0000"/>
                </a:solidFill>
              </a:rPr>
              <a:t>Conclusion:</a:t>
            </a:r>
            <a:r>
              <a:t> I can use my cell phone to communicate with people all over the world who have telephones.</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Key Intellectual Sins of Unbelievers"/>
          <p:cNvSpPr txBox="1"/>
          <p:nvPr/>
        </p:nvSpPr>
        <p:spPr>
          <a:xfrm>
            <a:off x="440675" y="392051"/>
            <a:ext cx="23594431" cy="101929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6000">
                <a:solidFill>
                  <a:srgbClr val="FA0000"/>
                </a:solidFill>
              </a:defRPr>
            </a:lvl1pPr>
          </a:lstStyle>
          <a:p>
            <a:pPr/>
            <a:r>
              <a:t>Valley Girl has been transported from 1982 to the present day…</a:t>
            </a:r>
          </a:p>
        </p:txBody>
      </p:sp>
      <p:sp>
        <p:nvSpPr>
          <p:cNvPr id="190" name="Key Intellectual Sins of Unbelievers"/>
          <p:cNvSpPr txBox="1"/>
          <p:nvPr/>
        </p:nvSpPr>
        <p:spPr>
          <a:xfrm>
            <a:off x="421019" y="2745187"/>
            <a:ext cx="23541963" cy="289889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6000">
                <a:solidFill>
                  <a:srgbClr val="000000"/>
                </a:solidFill>
              </a:defRPr>
            </a:lvl1pPr>
          </a:lstStyle>
          <a:p>
            <a:pPr/>
            <a:r>
              <a:t>Me to Valley Girl: "I can use this thing in my hand here, called a cell phone, to communicate with other people in the world who have telephones."</a:t>
            </a:r>
          </a:p>
        </p:txBody>
      </p:sp>
      <p:sp>
        <p:nvSpPr>
          <p:cNvPr id="191" name="Key Intellectual Sins of Unbelievers"/>
          <p:cNvSpPr txBox="1"/>
          <p:nvPr/>
        </p:nvSpPr>
        <p:spPr>
          <a:xfrm>
            <a:off x="421019" y="6547019"/>
            <a:ext cx="23541963" cy="383869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6000">
                <a:solidFill>
                  <a:srgbClr val="000000"/>
                </a:solidFill>
              </a:defRPr>
            </a:lvl1pPr>
          </a:lstStyle>
          <a:p>
            <a:pPr/>
            <a:r>
              <a:t>Velley Girl: "No way!  That little plastic thing in your hand CANNOT be used to talk to other people.  Like, it's not attached to anything ... it's not connected to telephone lines.  What do you think I am, stupid?”</a:t>
            </a:r>
          </a:p>
        </p:txBody>
      </p:sp>
      <p:sp>
        <p:nvSpPr>
          <p:cNvPr id="192" name="Key Intellectual Sins of Unbelievers"/>
          <p:cNvSpPr txBox="1"/>
          <p:nvPr/>
        </p:nvSpPr>
        <p:spPr>
          <a:xfrm>
            <a:off x="374943" y="11288651"/>
            <a:ext cx="23340021" cy="1959098"/>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1" sz="6000">
                <a:solidFill>
                  <a:srgbClr val="000000"/>
                </a:solidFill>
              </a:defRPr>
            </a:lvl1pPr>
          </a:lstStyle>
          <a:p>
            <a:pPr/>
            <a:r>
              <a:t>Is Valley Girl's disbelief in the ability of cell phones a valid objection to the use of cell phones in this present year of 2021?</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Key Intellectual Sins of Unbelievers"/>
          <p:cNvSpPr txBox="1"/>
          <p:nvPr/>
        </p:nvSpPr>
        <p:spPr>
          <a:xfrm>
            <a:off x="5055107" y="5414077"/>
            <a:ext cx="14273785" cy="28878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9000">
                <a:solidFill>
                  <a:srgbClr val="000000"/>
                </a:solidFill>
              </a:defRPr>
            </a:pPr>
            <a:r>
              <a:t>Let’s consider a Christian </a:t>
            </a:r>
          </a:p>
          <a:p>
            <a:pPr>
              <a:defRPr b="1" sz="9000">
                <a:solidFill>
                  <a:srgbClr val="000000"/>
                </a:solidFill>
              </a:defRPr>
            </a:pPr>
            <a:r>
              <a:t>critique of Hinduism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53" name="Sprott-Money-pic.png" descr="Sprott-Money-pic.png"/>
          <p:cNvPicPr>
            <a:picLocks noChangeAspect="1"/>
          </p:cNvPicPr>
          <p:nvPr/>
        </p:nvPicPr>
        <p:blipFill>
          <a:blip r:embed="rId2">
            <a:extLst/>
          </a:blip>
          <a:stretch>
            <a:fillRect/>
          </a:stretch>
        </p:blipFill>
        <p:spPr>
          <a:xfrm>
            <a:off x="1288291" y="1390787"/>
            <a:ext cx="21807418" cy="10934426"/>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Arbitrariness"/>
          <p:cNvSpPr txBox="1"/>
          <p:nvPr/>
        </p:nvSpPr>
        <p:spPr>
          <a:xfrm>
            <a:off x="8057038" y="2179322"/>
            <a:ext cx="8269924"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Sacred Writings</a:t>
            </a:r>
          </a:p>
        </p:txBody>
      </p:sp>
      <p:sp>
        <p:nvSpPr>
          <p:cNvPr id="156" name="Key Intellectual Sins of Unbelievers"/>
          <p:cNvSpPr txBox="1"/>
          <p:nvPr/>
        </p:nvSpPr>
        <p:spPr>
          <a:xfrm>
            <a:off x="3754947" y="389161"/>
            <a:ext cx="16874110"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Hinduism…</a:t>
            </a:r>
          </a:p>
        </p:txBody>
      </p:sp>
      <p:sp>
        <p:nvSpPr>
          <p:cNvPr id="157" name="The Vedas…"/>
          <p:cNvSpPr txBox="1"/>
          <p:nvPr/>
        </p:nvSpPr>
        <p:spPr>
          <a:xfrm>
            <a:off x="7585958" y="4482944"/>
            <a:ext cx="9212084" cy="76323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defRPr b="1" sz="7000">
                <a:solidFill>
                  <a:srgbClr val="000000"/>
                </a:solidFill>
              </a:defRPr>
            </a:pPr>
            <a:r>
              <a:t>The Vedas</a:t>
            </a:r>
          </a:p>
          <a:p>
            <a:pPr indent="548640">
              <a:defRPr b="1" sz="7000">
                <a:solidFill>
                  <a:srgbClr val="000000"/>
                </a:solidFill>
              </a:defRPr>
            </a:pPr>
            <a:r>
              <a:t>The Upanishads</a:t>
            </a:r>
          </a:p>
          <a:p>
            <a:pPr indent="548640">
              <a:defRPr b="1" sz="7000">
                <a:solidFill>
                  <a:srgbClr val="000000"/>
                </a:solidFill>
              </a:defRPr>
            </a:pPr>
            <a:r>
              <a:t>The Bhagavad Gita</a:t>
            </a:r>
          </a:p>
          <a:p>
            <a:pPr indent="548640">
              <a:defRPr b="1" sz="7000">
                <a:solidFill>
                  <a:srgbClr val="000000"/>
                </a:solidFill>
              </a:defRPr>
            </a:pPr>
            <a:r>
              <a:t>18 Puranas</a:t>
            </a:r>
          </a:p>
          <a:p>
            <a:pPr indent="548640">
              <a:defRPr b="1" sz="7000">
                <a:solidFill>
                  <a:srgbClr val="000000"/>
                </a:solidFill>
              </a:defRPr>
            </a:pPr>
            <a:r>
              <a:t>Ramayana</a:t>
            </a:r>
          </a:p>
          <a:p>
            <a:pPr indent="548640">
              <a:defRPr b="1" sz="7000">
                <a:solidFill>
                  <a:srgbClr val="000000"/>
                </a:solidFill>
              </a:defRPr>
            </a:pPr>
            <a:r>
              <a:t>Mahabharata </a:t>
            </a:r>
          </a:p>
          <a:p>
            <a:pPr indent="548640">
              <a:defRPr b="1" sz="7000">
                <a:solidFill>
                  <a:srgbClr val="000000"/>
                </a:solidFill>
              </a:defRPr>
            </a:pPr>
            <a:r>
              <a:t>Agamas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5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5" grpId="1"/>
      <p:bldP build="whole" bldLvl="1" animBg="1" rev="0" advAuto="0" spid="157" grpId="2"/>
    </p:bldLst>
  </p:timing>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Arbitrariness"/>
          <p:cNvSpPr txBox="1"/>
          <p:nvPr/>
        </p:nvSpPr>
        <p:spPr>
          <a:xfrm>
            <a:off x="9796113" y="2179322"/>
            <a:ext cx="4791774"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Brahman</a:t>
            </a:r>
          </a:p>
        </p:txBody>
      </p:sp>
      <p:sp>
        <p:nvSpPr>
          <p:cNvPr id="160" name="Key Intellectual Sins of Unbelievers"/>
          <p:cNvSpPr txBox="1"/>
          <p:nvPr/>
        </p:nvSpPr>
        <p:spPr>
          <a:xfrm>
            <a:off x="3754947" y="389161"/>
            <a:ext cx="16874110"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Hinduism…</a:t>
            </a:r>
          </a:p>
        </p:txBody>
      </p:sp>
      <p:sp>
        <p:nvSpPr>
          <p:cNvPr id="161" name="“the conception that ultimate, or supreme reality is one, all encompassing, unified, world soul……"/>
          <p:cNvSpPr txBox="1"/>
          <p:nvPr/>
        </p:nvSpPr>
        <p:spPr>
          <a:xfrm>
            <a:off x="1006340" y="3869726"/>
            <a:ext cx="22371319" cy="8717339"/>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defRPr b="1" sz="5500">
                <a:solidFill>
                  <a:srgbClr val="080808"/>
                </a:solidFill>
              </a:defRPr>
            </a:pPr>
            <a:r>
              <a:t>“the conception that ultimate, or supreme reality is one, all encompassing, unified, world soul…</a:t>
            </a:r>
          </a:p>
          <a:p>
            <a:pPr indent="548640">
              <a:defRPr b="1" sz="5500">
                <a:solidFill>
                  <a:srgbClr val="080808"/>
                </a:solidFill>
              </a:defRPr>
            </a:pPr>
            <a:r>
              <a:t> </a:t>
            </a:r>
          </a:p>
          <a:p>
            <a:pPr indent="548640">
              <a:defRPr b="1" sz="5500">
                <a:solidFill>
                  <a:srgbClr val="080808"/>
                </a:solidFill>
              </a:defRPr>
            </a:pPr>
            <a:r>
              <a:t>It means “utter reality, utter consciousness, and utterly beyond all possibility of frustration”… </a:t>
            </a:r>
          </a:p>
          <a:p>
            <a:pPr indent="548640">
              <a:defRPr b="1" sz="5500">
                <a:solidFill>
                  <a:srgbClr val="080808"/>
                </a:solidFill>
              </a:defRPr>
            </a:pPr>
          </a:p>
          <a:p>
            <a:pPr indent="548640">
              <a:defRPr b="1" sz="5500">
                <a:solidFill>
                  <a:srgbClr val="080808"/>
                </a:solidFill>
              </a:defRPr>
            </a:pPr>
            <a:r>
              <a:t>“either personal or transpersonal, depending, on which carries the most exalted meaning for the mind in question… </a:t>
            </a:r>
          </a:p>
          <a:p>
            <a:pPr indent="548640">
              <a:defRPr b="1" sz="5500">
                <a:solidFill>
                  <a:srgbClr val="080808"/>
                </a:solidFill>
              </a:defRPr>
            </a:pPr>
          </a:p>
          <a:p>
            <a:pPr indent="548640">
              <a:defRPr b="1" sz="5500" u="sng">
                <a:solidFill>
                  <a:srgbClr val="080808"/>
                </a:solidFill>
              </a:defRPr>
            </a:pPr>
            <a:r>
              <a:t>it is the basic Hindu view of God”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6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9" grpId="1"/>
      <p:bldP build="whole" bldLvl="1" animBg="1" rev="0" advAuto="0" spid="161" grpId="2"/>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Arbitrariness"/>
          <p:cNvSpPr txBox="1"/>
          <p:nvPr/>
        </p:nvSpPr>
        <p:spPr>
          <a:xfrm>
            <a:off x="10077323" y="2179322"/>
            <a:ext cx="4229355"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Monism</a:t>
            </a:r>
          </a:p>
        </p:txBody>
      </p:sp>
      <p:sp>
        <p:nvSpPr>
          <p:cNvPr id="164" name="Key Intellectual Sins of Unbelievers"/>
          <p:cNvSpPr txBox="1"/>
          <p:nvPr/>
        </p:nvSpPr>
        <p:spPr>
          <a:xfrm>
            <a:off x="3754947" y="389161"/>
            <a:ext cx="16874110"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Hinduism…</a:t>
            </a:r>
          </a:p>
        </p:txBody>
      </p:sp>
      <p:sp>
        <p:nvSpPr>
          <p:cNvPr id="165" name="the belief that everything in reality is made up of the same substance, whether that substance is matter, mind, or something else……"/>
          <p:cNvSpPr txBox="1"/>
          <p:nvPr/>
        </p:nvSpPr>
        <p:spPr>
          <a:xfrm>
            <a:off x="1006340" y="5267930"/>
            <a:ext cx="22371319" cy="43993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defRPr b="1" sz="5500">
                <a:solidFill>
                  <a:srgbClr val="080808"/>
                </a:solidFill>
              </a:defRPr>
            </a:pPr>
            <a:r>
              <a:t>the belief that everything in reality is made up of the same substance, whether that substance is matter, mind, or something else… </a:t>
            </a:r>
          </a:p>
          <a:p>
            <a:pPr indent="548640">
              <a:defRPr b="1" sz="5500">
                <a:solidFill>
                  <a:srgbClr val="080808"/>
                </a:solidFill>
              </a:defRPr>
            </a:pPr>
          </a:p>
          <a:p>
            <a:pPr indent="548640">
              <a:defRPr b="1" sz="5500" u="sng">
                <a:solidFill>
                  <a:srgbClr val="080808"/>
                </a:solidFill>
              </a:defRPr>
            </a:pPr>
            <a:r>
              <a:t>Monism essentially means </a:t>
            </a:r>
            <a:r>
              <a:rPr i="1"/>
              <a:t>all is one.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5" grpId="2"/>
      <p:bldP build="whole" bldLvl="1" animBg="1" rev="0" advAuto="0" spid="163" grpId="1"/>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Arbitrariness"/>
          <p:cNvSpPr txBox="1"/>
          <p:nvPr/>
        </p:nvSpPr>
        <p:spPr>
          <a:xfrm>
            <a:off x="10745533" y="2179322"/>
            <a:ext cx="2892934"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Maya</a:t>
            </a:r>
          </a:p>
        </p:txBody>
      </p:sp>
      <p:sp>
        <p:nvSpPr>
          <p:cNvPr id="168" name="Key Intellectual Sins of Unbelievers"/>
          <p:cNvSpPr txBox="1"/>
          <p:nvPr/>
        </p:nvSpPr>
        <p:spPr>
          <a:xfrm>
            <a:off x="3754947" y="389161"/>
            <a:ext cx="16874110"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Hinduism…</a:t>
            </a:r>
          </a:p>
        </p:txBody>
      </p:sp>
      <p:sp>
        <p:nvSpPr>
          <p:cNvPr id="169" name="the Hindu belief that even though reality appears to contain distinctions (tangible, intangible, mind, matter, organic, inorganic, personal, impersonal, individual, or many, or substantive, including various substances such as wood, metal, plastic, etc.)"/>
          <p:cNvSpPr txBox="1"/>
          <p:nvPr/>
        </p:nvSpPr>
        <p:spPr>
          <a:xfrm>
            <a:off x="1006340" y="4341206"/>
            <a:ext cx="22371319" cy="78537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defRPr b="1" sz="5500">
                <a:solidFill>
                  <a:srgbClr val="080808"/>
                </a:solidFill>
              </a:defRPr>
            </a:pPr>
            <a:r>
              <a:t>the Hindu belief that even though reality appears to contain distinctions (tangible, intangible, mind, matter, organic, inorganic, personal, impersonal, individual, or many, or substantive, including various substances such as wood, metal, plastic, etc.) these apparent appearances of differentiation are really just maya, which means “illusion.” </a:t>
            </a:r>
          </a:p>
          <a:p>
            <a:pPr indent="548640">
              <a:defRPr b="1" sz="5500">
                <a:solidFill>
                  <a:srgbClr val="080808"/>
                </a:solidFill>
              </a:defRPr>
            </a:pPr>
          </a:p>
          <a:p>
            <a:pPr indent="548640">
              <a:defRPr b="1" sz="5500" u="sng">
                <a:solidFill>
                  <a:srgbClr val="080808"/>
                </a:solidFill>
              </a:defRPr>
            </a:pPr>
            <a:r>
              <a:t>All of the physical cosmos, as we see it and experience it, is ultimately just an illusion.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6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7" grpId="1"/>
      <p:bldP build="whole" bldLvl="1" animBg="1" rev="0" advAuto="0" spid="169" grpId="2"/>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Arbitrariness"/>
          <p:cNvSpPr txBox="1"/>
          <p:nvPr/>
        </p:nvSpPr>
        <p:spPr>
          <a:xfrm>
            <a:off x="10426541" y="2179322"/>
            <a:ext cx="3530918"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Karma</a:t>
            </a:r>
          </a:p>
        </p:txBody>
      </p:sp>
      <p:sp>
        <p:nvSpPr>
          <p:cNvPr id="172" name="Key Intellectual Sins of Unbelievers"/>
          <p:cNvSpPr txBox="1"/>
          <p:nvPr/>
        </p:nvSpPr>
        <p:spPr>
          <a:xfrm>
            <a:off x="3754947" y="389161"/>
            <a:ext cx="16874110"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Hinduism…</a:t>
            </a:r>
          </a:p>
        </p:txBody>
      </p:sp>
      <p:sp>
        <p:nvSpPr>
          <p:cNvPr id="173" name="(literally WORK) pre-determines one’s status in the present life while also determining their future birth-status in the next life … “The literal meaning of karma (as we encountered it in the karma yoga) is work, but as a doctrine it means, roughly, the "/>
          <p:cNvSpPr txBox="1"/>
          <p:nvPr/>
        </p:nvSpPr>
        <p:spPr>
          <a:xfrm>
            <a:off x="1006340" y="3869725"/>
            <a:ext cx="22371319" cy="95809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defRPr b="1" sz="5500">
                <a:solidFill>
                  <a:srgbClr val="080808"/>
                </a:solidFill>
              </a:defRPr>
            </a:pPr>
            <a:r>
              <a:t>(literally WORK) pre-determines one’s status in the present life while also determining their future birth-status in the next life … “The literal meaning of karma (as we encountered it in the karma yoga) is work, but as a doctrine it means, roughly, the moral law of cause and effect … The present condition of each interior life - how happy it is, how confused or serene, how much it sees - is an exact product of what it has wanted and done in the past.”  </a:t>
            </a:r>
          </a:p>
          <a:p>
            <a:pPr indent="548640">
              <a:defRPr b="1" sz="5500">
                <a:solidFill>
                  <a:srgbClr val="080808"/>
                </a:solidFill>
              </a:defRPr>
            </a:pPr>
          </a:p>
          <a:p>
            <a:pPr indent="548640">
              <a:defRPr b="1" sz="5500" u="sng">
                <a:solidFill>
                  <a:srgbClr val="080808"/>
                </a:solidFill>
              </a:defRPr>
            </a:pPr>
            <a:r>
              <a:t>The doctrine of karma is Hinduism’s answer as to why people should be “moral” beings who take responsibility for their actions.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7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1" grpId="1"/>
      <p:bldP build="whole" bldLvl="1" animBg="1" rev="0" advAuto="0" spid="173" grpId="2"/>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Arbitrariness"/>
          <p:cNvSpPr txBox="1"/>
          <p:nvPr/>
        </p:nvSpPr>
        <p:spPr>
          <a:xfrm>
            <a:off x="8576278" y="2179322"/>
            <a:ext cx="7231444"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Caste System</a:t>
            </a:r>
          </a:p>
        </p:txBody>
      </p:sp>
      <p:sp>
        <p:nvSpPr>
          <p:cNvPr id="176" name="Key Intellectual Sins of Unbelievers"/>
          <p:cNvSpPr txBox="1"/>
          <p:nvPr/>
        </p:nvSpPr>
        <p:spPr>
          <a:xfrm>
            <a:off x="3754947" y="389161"/>
            <a:ext cx="16874110"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Hinduism…</a:t>
            </a:r>
          </a:p>
        </p:txBody>
      </p:sp>
      <p:sp>
        <p:nvSpPr>
          <p:cNvPr id="177" name="Reincarnation and karma WERE / ARE classically tied to the ancient Indian caste system.  The ideas of reincarnation and karma were once strongly tied to the ancient Indian caste system’s rigid lines of distinction between the various social classes."/>
          <p:cNvSpPr txBox="1"/>
          <p:nvPr/>
        </p:nvSpPr>
        <p:spPr>
          <a:xfrm>
            <a:off x="1006340" y="5572730"/>
            <a:ext cx="22371319" cy="439934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5500">
                <a:solidFill>
                  <a:srgbClr val="080808"/>
                </a:solidFill>
              </a:defRPr>
            </a:lvl1pPr>
          </a:lstStyle>
          <a:p>
            <a:pPr/>
            <a:r>
              <a:t>Reincarnation and karma WERE / ARE classically tied to the ancient Indian caste system.  The ideas of reincarnation and karma were once strongly tied to the ancient Indian caste system’s rigid lines of distinction between the various social classes.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7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5" grpId="1"/>
      <p:bldP build="whole" bldLvl="1" animBg="1" rev="0" advAuto="0" spid="177" grpId="2"/>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Brahmin - the highest caste, considered to be an incarnation of knowledge – this was the class of priests and teachers.…"/>
          <p:cNvSpPr txBox="1"/>
          <p:nvPr/>
        </p:nvSpPr>
        <p:spPr>
          <a:xfrm>
            <a:off x="1006340" y="231459"/>
            <a:ext cx="22371319" cy="1325308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lgn="l">
              <a:defRPr b="1" sz="5000">
                <a:solidFill>
                  <a:srgbClr val="080808"/>
                </a:solidFill>
              </a:defRPr>
            </a:pPr>
            <a:r>
              <a:rPr>
                <a:solidFill>
                  <a:srgbClr val="FA0000"/>
                </a:solidFill>
              </a:rPr>
              <a:t>Brahmin -</a:t>
            </a:r>
            <a:r>
              <a:t> the highest caste, considered to be an incarnation of knowledge – this was the class of priests and teachers.</a:t>
            </a:r>
          </a:p>
          <a:p>
            <a:pPr indent="548640" algn="l">
              <a:defRPr b="1" sz="5000">
                <a:solidFill>
                  <a:srgbClr val="080808"/>
                </a:solidFill>
              </a:defRPr>
            </a:pPr>
          </a:p>
          <a:p>
            <a:pPr indent="548640" algn="l">
              <a:defRPr b="1" sz="5000">
                <a:solidFill>
                  <a:srgbClr val="080808"/>
                </a:solidFill>
              </a:defRPr>
            </a:pPr>
            <a:r>
              <a:rPr>
                <a:solidFill>
                  <a:srgbClr val="FA0000"/>
                </a:solidFill>
              </a:rPr>
              <a:t>Kshatriyas –</a:t>
            </a:r>
            <a:r>
              <a:t> these were the political rulers, aristocracy and also the warriors. </a:t>
            </a:r>
          </a:p>
          <a:p>
            <a:pPr indent="548640" algn="l">
              <a:defRPr b="1" sz="5000">
                <a:solidFill>
                  <a:srgbClr val="080808"/>
                </a:solidFill>
              </a:defRPr>
            </a:pPr>
          </a:p>
          <a:p>
            <a:pPr indent="548640" algn="l">
              <a:defRPr b="1" sz="5000">
                <a:solidFill>
                  <a:srgbClr val="080808"/>
                </a:solidFill>
              </a:defRPr>
            </a:pPr>
            <a:r>
              <a:rPr>
                <a:solidFill>
                  <a:srgbClr val="FA0000"/>
                </a:solidFill>
              </a:rPr>
              <a:t>Vaishyas -</a:t>
            </a:r>
            <a:r>
              <a:t> merchants (business people), the traders and also the farmers.</a:t>
            </a:r>
          </a:p>
          <a:p>
            <a:pPr indent="548640" algn="l">
              <a:defRPr b="1" sz="5000">
                <a:solidFill>
                  <a:srgbClr val="080808"/>
                </a:solidFill>
              </a:defRPr>
            </a:pPr>
          </a:p>
          <a:p>
            <a:pPr indent="548640" algn="l">
              <a:defRPr b="1" sz="5000">
                <a:solidFill>
                  <a:srgbClr val="080808"/>
                </a:solidFill>
              </a:defRPr>
            </a:pPr>
            <a:r>
              <a:rPr>
                <a:solidFill>
                  <a:srgbClr val="FA0000"/>
                </a:solidFill>
              </a:rPr>
              <a:t>Sudras or Shudras - </a:t>
            </a:r>
            <a:r>
              <a:t>These were the laborers – considered to be the lowest of the four main classes.</a:t>
            </a:r>
          </a:p>
          <a:p>
            <a:pPr indent="548640" algn="l">
              <a:defRPr b="1" sz="5000">
                <a:solidFill>
                  <a:srgbClr val="080808"/>
                </a:solidFill>
              </a:defRPr>
            </a:pPr>
          </a:p>
          <a:p>
            <a:pPr indent="548640" algn="l">
              <a:defRPr b="1" sz="5500">
                <a:solidFill>
                  <a:srgbClr val="080808"/>
                </a:solidFill>
              </a:defRPr>
            </a:pPr>
            <a:r>
              <a:rPr sz="5000">
                <a:solidFill>
                  <a:srgbClr val="FA0000"/>
                </a:solidFill>
              </a:rPr>
              <a:t>Dalits -</a:t>
            </a:r>
            <a:r>
              <a:rPr sz="5000"/>
              <a:t> the lowest group – known as the “untouchables” – an entirely separate sub-caste, perceived to be the impure, the vile.  Dalits were considered so vile that members of other casts were forbidden to even share the same water, the same street, or interact with Dalits on any personal level.</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7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79" grpId="1"/>
    </p:bldLst>
  </p:timing>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