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hristian Worldview Apologetics…"/>
          <p:cNvSpPr txBox="1"/>
          <p:nvPr/>
        </p:nvSpPr>
        <p:spPr>
          <a:xfrm>
            <a:off x="5755797" y="5815872"/>
            <a:ext cx="12872404" cy="208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  <a:r>
              <a:t>Christian Worldview Apologetics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Class 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3. Holding to professed beliefs within the worldview that are in conflict with one another."/>
          <p:cNvSpPr txBox="1"/>
          <p:nvPr/>
        </p:nvSpPr>
        <p:spPr>
          <a:xfrm>
            <a:off x="282976" y="10640118"/>
            <a:ext cx="23818048" cy="1808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5500">
                <a:solidFill>
                  <a:srgbClr val="EE230C"/>
                </a:solidFill>
              </a:defRPr>
            </a:lvl1pPr>
          </a:lstStyle>
          <a:p>
            <a:pPr/>
            <a:r>
              <a:t>3. Holding to professed beliefs within the worldview that are in conflict with one another.</a:t>
            </a:r>
          </a:p>
        </p:txBody>
      </p:sp>
      <p:sp>
        <p:nvSpPr>
          <p:cNvPr id="175" name="1. Un-argued philosophical bias."/>
          <p:cNvSpPr txBox="1"/>
          <p:nvPr/>
        </p:nvSpPr>
        <p:spPr>
          <a:xfrm>
            <a:off x="282976" y="3547736"/>
            <a:ext cx="23818048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5500">
                <a:solidFill>
                  <a:srgbClr val="EE230C"/>
                </a:solidFill>
              </a:defRPr>
            </a:lvl1pPr>
          </a:lstStyle>
          <a:p>
            <a:pPr/>
            <a:r>
              <a:t>1. Un-argued philosophical bias.</a:t>
            </a:r>
          </a:p>
        </p:txBody>
      </p:sp>
      <p:sp>
        <p:nvSpPr>
          <p:cNvPr id="176" name="Key Intellectual Sins of Unbelievers"/>
          <p:cNvSpPr txBox="1"/>
          <p:nvPr/>
        </p:nvSpPr>
        <p:spPr>
          <a:xfrm>
            <a:off x="2639888" y="-856527"/>
            <a:ext cx="19104230" cy="3314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7000">
                <a:solidFill>
                  <a:srgbClr val="000000"/>
                </a:solidFill>
              </a:defRPr>
            </a:pPr>
          </a:p>
          <a:p>
            <a:pPr>
              <a:defRPr b="1" sz="7000">
                <a:solidFill>
                  <a:srgbClr val="000000"/>
                </a:solidFill>
              </a:defRPr>
            </a:pPr>
            <a:r>
              <a:t>A few specific intellectual sins of unbelievers</a:t>
            </a:r>
          </a:p>
          <a:p>
            <a:pPr>
              <a:defRPr b="1" sz="7000">
                <a:solidFill>
                  <a:srgbClr val="000000"/>
                </a:solidFill>
              </a:defRPr>
            </a:pPr>
            <a:r>
              <a:t>that we can be on the lookout for…</a:t>
            </a:r>
          </a:p>
        </p:txBody>
      </p:sp>
      <p:sp>
        <p:nvSpPr>
          <p:cNvPr id="177" name="2. Holding to a belief from a source/authority that doesn’t support a rational justification for that belief."/>
          <p:cNvSpPr txBox="1"/>
          <p:nvPr/>
        </p:nvSpPr>
        <p:spPr>
          <a:xfrm>
            <a:off x="282976" y="6662127"/>
            <a:ext cx="23818048" cy="1808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5500">
                <a:solidFill>
                  <a:srgbClr val="EE230C"/>
                </a:solidFill>
              </a:defRPr>
            </a:lvl1pPr>
          </a:lstStyle>
          <a:p>
            <a:pPr/>
            <a:r>
              <a:t>2. Holding to a belief from a source/authority that doesn’t support a rational justification for that belief.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  <p:bldP build="whole" bldLvl="1" animBg="1" rev="0" advAuto="0" spid="177" grpId="2"/>
      <p:bldP build="whole" bldLvl="1" animBg="1" rev="0" advAuto="0" spid="174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1. What is the belief (truth-claim)?…"/>
          <p:cNvSpPr txBox="1"/>
          <p:nvPr/>
        </p:nvSpPr>
        <p:spPr>
          <a:xfrm>
            <a:off x="686110" y="2572954"/>
            <a:ext cx="23011778" cy="180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5500" u="sng">
                <a:solidFill>
                  <a:srgbClr val="EE230C"/>
                </a:solidFill>
              </a:defRPr>
            </a:pPr>
            <a:r>
              <a:t>1. What is the belief (truth-claim)?</a:t>
            </a:r>
          </a:p>
          <a:p>
            <a:pPr>
              <a:defRPr b="1" i="1" sz="5500">
                <a:solidFill>
                  <a:srgbClr val="000000"/>
                </a:solidFill>
              </a:defRPr>
            </a:pPr>
            <a:r>
              <a:t>“What do you believe?”</a:t>
            </a:r>
          </a:p>
        </p:txBody>
      </p:sp>
      <p:sp>
        <p:nvSpPr>
          <p:cNvPr id="180" name="2. What is the authority of the belief?…"/>
          <p:cNvSpPr txBox="1"/>
          <p:nvPr/>
        </p:nvSpPr>
        <p:spPr>
          <a:xfrm>
            <a:off x="2594387" y="5821910"/>
            <a:ext cx="19195226" cy="2672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5500" u="sng">
                <a:solidFill>
                  <a:srgbClr val="EE230C"/>
                </a:solidFill>
              </a:defRPr>
            </a:pPr>
            <a:r>
              <a:t>2. What is the authority of the belief?</a:t>
            </a:r>
          </a:p>
          <a:p>
            <a:pPr>
              <a:defRPr b="1" i="1" sz="5500">
                <a:solidFill>
                  <a:srgbClr val="000000"/>
                </a:solidFill>
              </a:defRPr>
            </a:pPr>
            <a:r>
              <a:t>“By </a:t>
            </a:r>
            <a:r>
              <a:t>WHAT</a:t>
            </a:r>
            <a:r>
              <a:t> authority do you believe this?”</a:t>
            </a:r>
          </a:p>
          <a:p>
            <a:pPr>
              <a:defRPr b="1" i="1" sz="5500">
                <a:solidFill>
                  <a:srgbClr val="000000"/>
                </a:solidFill>
              </a:defRPr>
            </a:pPr>
            <a:r>
              <a:t>“WHO says this? WHO teaches this? WHO told you this?”</a:t>
            </a:r>
          </a:p>
        </p:txBody>
      </p:sp>
      <p:sp>
        <p:nvSpPr>
          <p:cNvPr id="181" name="3. What is the rational justification for believing this?…"/>
          <p:cNvSpPr txBox="1"/>
          <p:nvPr/>
        </p:nvSpPr>
        <p:spPr>
          <a:xfrm>
            <a:off x="1648966" y="9934466"/>
            <a:ext cx="21086065" cy="2672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5500" u="sng">
                <a:solidFill>
                  <a:srgbClr val="EE230C"/>
                </a:solidFill>
              </a:defRPr>
            </a:pPr>
            <a:r>
              <a:t>3. What is the rational justification for believing this?</a:t>
            </a:r>
          </a:p>
          <a:p>
            <a:pPr>
              <a:defRPr b="1" i="1" sz="5500">
                <a:solidFill>
                  <a:srgbClr val="000000"/>
                </a:solidFill>
              </a:defRPr>
            </a:pPr>
            <a:r>
              <a:t>“How do you know this belief is true?”</a:t>
            </a:r>
          </a:p>
          <a:p>
            <a:pPr>
              <a:defRPr b="1" i="1" sz="5500">
                <a:solidFill>
                  <a:srgbClr val="000000"/>
                </a:solidFill>
              </a:defRPr>
            </a:pPr>
            <a:r>
              <a:t>“How do you know for sure that what ‘so-and-so’ said is true?”</a:t>
            </a:r>
          </a:p>
        </p:txBody>
      </p:sp>
      <p:sp>
        <p:nvSpPr>
          <p:cNvPr id="182" name="Line"/>
          <p:cNvSpPr/>
          <p:nvPr/>
        </p:nvSpPr>
        <p:spPr>
          <a:xfrm>
            <a:off x="685800" y="4768843"/>
            <a:ext cx="23012400" cy="1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3" name="Line"/>
          <p:cNvSpPr/>
          <p:nvPr/>
        </p:nvSpPr>
        <p:spPr>
          <a:xfrm>
            <a:off x="685800" y="9391171"/>
            <a:ext cx="23012400" cy="1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4" name="Truth Testing Other Worldviews"/>
          <p:cNvSpPr txBox="1"/>
          <p:nvPr/>
        </p:nvSpPr>
        <p:spPr>
          <a:xfrm>
            <a:off x="6794184" y="222973"/>
            <a:ext cx="10795636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7000">
                <a:solidFill>
                  <a:srgbClr val="000000"/>
                </a:solidFill>
              </a:defRPr>
            </a:pPr>
            <a:r>
              <a:t>Truth</a:t>
            </a:r>
            <a:r>
              <a:t>-</a:t>
            </a:r>
            <a:r>
              <a:t>Testing Worldviews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1"/>
      <p:bldP build="whole" bldLvl="1" animBg="1" rev="0" advAuto="0" spid="180" grpId="2"/>
      <p:bldP build="whole" bldLvl="1" animBg="1" rev="0" advAuto="0" spid="181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d’s revelation is necessary…"/>
          <p:cNvSpPr txBox="1"/>
          <p:nvPr/>
        </p:nvSpPr>
        <p:spPr>
          <a:xfrm>
            <a:off x="0" y="742223"/>
            <a:ext cx="24384000" cy="12231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7200" u="sng">
                <a:solidFill>
                  <a:srgbClr val="000000"/>
                </a:solidFill>
              </a:defRPr>
            </a:pPr>
            <a:r>
              <a:t>The Ultimate Proof of God’s Existence</a:t>
            </a:r>
            <a:endParaRPr sz="6500"/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All knowledge comes from God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God's Word (absolute truth from the Infinite-Knower) alone provides a secure foundation for human knowledge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God’s revelation is necessary 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for human reason</a:t>
            </a:r>
            <a:r>
              <a:t>ing</a:t>
            </a:r>
            <a:r>
              <a:t> to be 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d’s revelation is necessary…"/>
          <p:cNvSpPr txBox="1"/>
          <p:nvPr/>
        </p:nvSpPr>
        <p:spPr>
          <a:xfrm>
            <a:off x="1861953" y="408173"/>
            <a:ext cx="20660095" cy="1512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All knowledge comes from God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  <a:r>
              <a:t>Job 12: 7-13, Job 35:10, Isaiah 28:24-26, Colossians 2:2-3, Proverbs 1:7, Psalm 36:9, John 1:9, Psalm 18:28, Psalm 119:130, Proverbs 22:17-21, Proverbs 5:1-2, 1 Samuel 2:3, Psalm 94:10, Psalms 19:1-4, Psalms 97:6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>
              <a:defRPr b="1" sz="6500"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d’s revelation is necessary…"/>
          <p:cNvSpPr txBox="1"/>
          <p:nvPr/>
        </p:nvSpPr>
        <p:spPr>
          <a:xfrm>
            <a:off x="247530" y="1301025"/>
            <a:ext cx="23888940" cy="11113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  <a:r>
              <a:t>Our claim is that Christian belief / faith in God’s Word offers Christians a sure foundation for “knowing” … non-Christians can have knowledge of many things, of course, but they will lack a rational foundation for their knowledge</a:t>
            </a:r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 indent="457200">
              <a:defRPr b="1" sz="6500">
                <a:solidFill>
                  <a:srgbClr val="080808"/>
                </a:solidFill>
              </a:defRPr>
            </a:pPr>
          </a:p>
          <a:p>
            <a:pPr indent="457200">
              <a:defRPr b="1" sz="6500">
                <a:solidFill>
                  <a:srgbClr val="080808"/>
                </a:solidFill>
              </a:defRPr>
            </a:pPr>
            <a:r>
              <a:t>If </a:t>
            </a:r>
            <a:r>
              <a:rPr>
                <a:solidFill>
                  <a:srgbClr val="000000"/>
                </a:solidFill>
              </a:rPr>
              <a:t>human knowledge isn't possible apart from the Triune God of Scripture </a:t>
            </a:r>
            <a:r>
              <a:t>then</a:t>
            </a:r>
            <a:r>
              <a:rPr>
                <a:solidFill>
                  <a:srgbClr val="000000"/>
                </a:solidFill>
              </a:rPr>
              <a:t> there is 100% Certainty (in proof) the Bible is true  (as there exists an “Impossibility of the Contrary”)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d’s revelation is necessary…"/>
          <p:cNvSpPr txBox="1"/>
          <p:nvPr/>
        </p:nvSpPr>
        <p:spPr>
          <a:xfrm>
            <a:off x="119063" y="-705574"/>
            <a:ext cx="24145874" cy="1512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FF0000"/>
                </a:solidFill>
              </a:defRPr>
            </a:pPr>
            <a:r>
              <a:t>Unbeliever says, “I don’t believe the Bible.  </a:t>
            </a:r>
            <a:endParaRPr>
              <a:solidFill>
                <a:srgbClr val="000000"/>
              </a:solidFill>
            </a:endParaRPr>
          </a:p>
          <a:p>
            <a:pPr indent="548640">
              <a:defRPr b="1" sz="6500">
                <a:solidFill>
                  <a:srgbClr val="FF0000"/>
                </a:solidFill>
              </a:defRPr>
            </a:pPr>
            <a:r>
              <a:t>Why do you think the Bible is true?”</a:t>
            </a:r>
            <a:endParaRPr>
              <a:solidFill>
                <a:srgbClr val="000000"/>
              </a:solidFill>
            </a:endParaRPr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How might we respond?</a:t>
            </a:r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“We know the Bible is God's Word BECAUSE all knowledge comes from God and we need His Word to </a:t>
            </a:r>
            <a:r>
              <a:rPr u="sng"/>
              <a:t>properly</a:t>
            </a:r>
            <a:r>
              <a:t> </a:t>
            </a:r>
            <a:r>
              <a:rPr u="sng"/>
              <a:t>interpret</a:t>
            </a:r>
            <a:r>
              <a:t> both ourselves and the cosmos around us.”</a:t>
            </a:r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“The Bible is true BECAUSE all human knowledge comes from the Triune God of scripture, and only His Word provides a sure basis for our knowledge (Matthew 7:24-27)”</a:t>
            </a:r>
          </a:p>
          <a:p>
            <a:pPr indent="457200">
              <a:defRPr b="1" sz="6500"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d’s revelation is necessary…"/>
          <p:cNvSpPr txBox="1"/>
          <p:nvPr/>
        </p:nvSpPr>
        <p:spPr>
          <a:xfrm>
            <a:off x="119063" y="-203923"/>
            <a:ext cx="24145874" cy="14123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“The Bible is true BECAUSE God &amp; His Word makes human knowledge possible.”</a:t>
            </a:r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“The Bible is true BECAUSE God’s Word alone provides a foundation for human knowledge and understanding.”</a:t>
            </a:r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000000"/>
                </a:solidFill>
              </a:defRPr>
            </a:pPr>
            <a:r>
              <a:t>“We Christians believe the Bible is true BECAUSE only a biblical worldview provides a sure foundation for human knowledge.”</a:t>
            </a:r>
          </a:p>
          <a:p>
            <a:pPr indent="457200">
              <a:defRPr b="1" sz="6500">
                <a:solidFill>
                  <a:srgbClr val="000000"/>
                </a:solidFill>
              </a:defRPr>
            </a:pPr>
          </a:p>
          <a:p>
            <a:pPr indent="457200">
              <a:defRPr b="1" sz="6500">
                <a:solidFill>
                  <a:srgbClr val="000000"/>
                </a:solidFill>
              </a:defRPr>
            </a:pPr>
            <a:r>
              <a:t>“I believe the Bible is true BECAUSE only God’s Word provides a basis for human logic and reasoning.”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d’s revelation is necessary…"/>
          <p:cNvSpPr txBox="1"/>
          <p:nvPr/>
        </p:nvSpPr>
        <p:spPr>
          <a:xfrm>
            <a:off x="119063" y="1694728"/>
            <a:ext cx="24145874" cy="10326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 i="1" sz="4400">
                <a:solidFill>
                  <a:srgbClr val="000000"/>
                </a:solidFill>
              </a:defRPr>
            </a:pPr>
            <a:r>
              <a:t>“I see a ladybug on a rose.”</a:t>
            </a:r>
            <a:endParaRPr sz="6500"/>
          </a:p>
          <a:p>
            <a:pPr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FF0000"/>
                </a:solidFill>
              </a:defRPr>
            </a:pPr>
            <a:r>
              <a:t>NATURAL REVELATION</a:t>
            </a:r>
            <a:endParaRPr>
              <a:solidFill>
                <a:srgbClr val="000000"/>
              </a:solidFill>
            </a:endParaRPr>
          </a:p>
          <a:p>
            <a:pPr indent="548640">
              <a:defRPr b="1" sz="4400">
                <a:solidFill>
                  <a:srgbClr val="FF0000"/>
                </a:solidFill>
              </a:defRPr>
            </a:pPr>
            <a:r>
              <a:t>God Reveals Himself to us in Creation</a:t>
            </a:r>
            <a:endParaRPr sz="6500">
              <a:solidFill>
                <a:srgbClr val="000000"/>
              </a:solidFill>
            </a:endParaRPr>
          </a:p>
          <a:p>
            <a:pPr indent="548640">
              <a:defRPr b="1" sz="4400">
                <a:solidFill>
                  <a:srgbClr val="FF0000"/>
                </a:solidFill>
              </a:defRPr>
            </a:pPr>
            <a:r>
              <a:t>Human Beings are His Image-Bearers</a:t>
            </a:r>
            <a:endParaRPr sz="6500">
              <a:solidFill>
                <a:srgbClr val="000000"/>
              </a:solidFill>
            </a:endParaRPr>
          </a:p>
          <a:p>
            <a:pPr indent="548640">
              <a:defRPr b="1" sz="4000">
                <a:solidFill>
                  <a:srgbClr val="000000"/>
                </a:solidFill>
              </a:defRPr>
            </a:pPr>
            <a:r>
              <a:t>Body &amp; Soul (human mind, self-consciousness, </a:t>
            </a:r>
            <a:endParaRPr sz="6500"/>
          </a:p>
          <a:p>
            <a:pPr indent="548640">
              <a:defRPr b="1" sz="4000">
                <a:solidFill>
                  <a:srgbClr val="000000"/>
                </a:solidFill>
              </a:defRPr>
            </a:pPr>
            <a:r>
              <a:t>laws of logic, concepts, ideas, truth, knowledge,</a:t>
            </a:r>
            <a:endParaRPr sz="6500"/>
          </a:p>
          <a:p>
            <a:pPr indent="548640">
              <a:defRPr b="1" sz="4000">
                <a:solidFill>
                  <a:srgbClr val="000000"/>
                </a:solidFill>
              </a:defRPr>
            </a:pPr>
            <a:r>
              <a:t>ethics) matter, energy, origins, mathematics,</a:t>
            </a:r>
            <a:endParaRPr sz="6500"/>
          </a:p>
          <a:p>
            <a:pPr indent="548640">
              <a:defRPr b="1" sz="4000">
                <a:solidFill>
                  <a:srgbClr val="000000"/>
                </a:solidFill>
              </a:defRPr>
            </a:pPr>
            <a:r>
              <a:t>regularities of nature, meaning, purpose, destiny</a:t>
            </a:r>
            <a:endParaRPr sz="6500"/>
          </a:p>
          <a:p>
            <a:pPr indent="548640">
              <a:defRPr b="1" sz="6500">
                <a:solidFill>
                  <a:srgbClr val="000000"/>
                </a:solidFill>
              </a:defRPr>
            </a:pPr>
          </a:p>
          <a:p>
            <a:pPr indent="548640">
              <a:defRPr b="1" sz="6500">
                <a:solidFill>
                  <a:srgbClr val="FF0000"/>
                </a:solidFill>
              </a:defRPr>
            </a:pPr>
            <a:r>
              <a:t>SPECIAL REVELATION</a:t>
            </a:r>
            <a:endParaRPr>
              <a:solidFill>
                <a:srgbClr val="000000"/>
              </a:solidFill>
            </a:endParaRPr>
          </a:p>
          <a:p>
            <a:pPr indent="548640">
              <a:defRPr b="1" sz="4400">
                <a:solidFill>
                  <a:srgbClr val="FF0000"/>
                </a:solidFill>
              </a:defRPr>
            </a:pPr>
            <a:r>
              <a:t>God’s Word in Scripture</a:t>
            </a:r>
            <a:endParaRPr sz="6500">
              <a:solidFill>
                <a:srgbClr val="000000"/>
              </a:solidFill>
            </a:endParaRPr>
          </a:p>
        </p:txBody>
      </p:sp>
      <p:sp>
        <p:nvSpPr>
          <p:cNvPr id="164" name="Arrow: U-Turn 2"/>
          <p:cNvSpPr/>
          <p:nvPr/>
        </p:nvSpPr>
        <p:spPr>
          <a:xfrm rot="16200000">
            <a:off x="1252427" y="4900612"/>
            <a:ext cx="7058023" cy="3914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9450"/>
                </a:lnTo>
                <a:cubicBezTo>
                  <a:pt x="0" y="4231"/>
                  <a:pt x="2347" y="0"/>
                  <a:pt x="5242" y="0"/>
                </a:cubicBezTo>
                <a:lnTo>
                  <a:pt x="14861" y="0"/>
                </a:lnTo>
                <a:cubicBezTo>
                  <a:pt x="17756" y="0"/>
                  <a:pt x="20102" y="4231"/>
                  <a:pt x="20102" y="9450"/>
                </a:cubicBezTo>
                <a:lnTo>
                  <a:pt x="20102" y="10800"/>
                </a:lnTo>
                <a:lnTo>
                  <a:pt x="21600" y="10800"/>
                </a:lnTo>
                <a:lnTo>
                  <a:pt x="18605" y="16200"/>
                </a:lnTo>
                <a:lnTo>
                  <a:pt x="15610" y="10800"/>
                </a:lnTo>
                <a:lnTo>
                  <a:pt x="17107" y="10800"/>
                </a:lnTo>
                <a:lnTo>
                  <a:pt x="17107" y="9450"/>
                </a:lnTo>
                <a:cubicBezTo>
                  <a:pt x="17107" y="7213"/>
                  <a:pt x="16102" y="5400"/>
                  <a:pt x="14861" y="5400"/>
                </a:cubicBezTo>
                <a:lnTo>
                  <a:pt x="5242" y="5400"/>
                </a:lnTo>
                <a:cubicBezTo>
                  <a:pt x="4001" y="5400"/>
                  <a:pt x="2995" y="7213"/>
                  <a:pt x="2995" y="9450"/>
                </a:cubicBezTo>
                <a:lnTo>
                  <a:pt x="2995" y="2160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5" name="Arrow: U-Turn 3"/>
          <p:cNvSpPr/>
          <p:nvPr/>
        </p:nvSpPr>
        <p:spPr>
          <a:xfrm rot="5400000">
            <a:off x="16959378" y="4900612"/>
            <a:ext cx="6829423" cy="3914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9450"/>
                </a:lnTo>
                <a:cubicBezTo>
                  <a:pt x="0" y="4231"/>
                  <a:pt x="2425" y="0"/>
                  <a:pt x="5417" y="0"/>
                </a:cubicBezTo>
                <a:lnTo>
                  <a:pt x="14635" y="0"/>
                </a:lnTo>
                <a:cubicBezTo>
                  <a:pt x="17627" y="0"/>
                  <a:pt x="20052" y="4231"/>
                  <a:pt x="20052" y="9450"/>
                </a:cubicBezTo>
                <a:lnTo>
                  <a:pt x="20052" y="10800"/>
                </a:lnTo>
                <a:lnTo>
                  <a:pt x="21600" y="10800"/>
                </a:lnTo>
                <a:lnTo>
                  <a:pt x="18505" y="16200"/>
                </a:lnTo>
                <a:lnTo>
                  <a:pt x="15409" y="10800"/>
                </a:lnTo>
                <a:lnTo>
                  <a:pt x="16957" y="10800"/>
                </a:lnTo>
                <a:lnTo>
                  <a:pt x="16957" y="9450"/>
                </a:lnTo>
                <a:cubicBezTo>
                  <a:pt x="16957" y="7213"/>
                  <a:pt x="15918" y="5400"/>
                  <a:pt x="14635" y="5400"/>
                </a:cubicBezTo>
                <a:lnTo>
                  <a:pt x="5417" y="5400"/>
                </a:lnTo>
                <a:cubicBezTo>
                  <a:pt x="4135" y="5400"/>
                  <a:pt x="3095" y="7213"/>
                  <a:pt x="3095" y="9450"/>
                </a:cubicBezTo>
                <a:lnTo>
                  <a:pt x="3095" y="2160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Do not answer a fool according to his folly,…"/>
          <p:cNvSpPr txBox="1"/>
          <p:nvPr/>
        </p:nvSpPr>
        <p:spPr>
          <a:xfrm>
            <a:off x="2137361" y="4076700"/>
            <a:ext cx="20109278" cy="556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defRPr sz="7200">
                <a:solidFill>
                  <a:srgbClr val="080808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Do not answer a fool according to his folly, </a:t>
            </a:r>
            <a:endParaRPr sz="5500">
              <a:solidFill>
                <a:srgbClr val="000000"/>
              </a:solidFill>
            </a:endParaRPr>
          </a:p>
          <a:p>
            <a:pPr defTabSz="457200">
              <a:defRPr sz="7200">
                <a:solidFill>
                  <a:srgbClr val="080808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lest you also be like him.</a:t>
            </a:r>
            <a:endParaRPr sz="5500">
              <a:solidFill>
                <a:srgbClr val="000000"/>
              </a:solidFill>
            </a:endParaRPr>
          </a:p>
          <a:p>
            <a:pPr defTabSz="457200">
              <a:defRPr sz="7200">
                <a:solidFill>
                  <a:srgbClr val="080808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defTabSz="457200">
              <a:defRPr sz="7200">
                <a:solidFill>
                  <a:srgbClr val="080808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Answer a fool according to his folly,</a:t>
            </a:r>
            <a:endParaRPr sz="5500">
              <a:solidFill>
                <a:srgbClr val="000000"/>
              </a:solidFill>
            </a:endParaRPr>
          </a:p>
          <a:p>
            <a:pPr defTabSz="457200">
              <a:defRPr sz="7200">
                <a:solidFill>
                  <a:srgbClr val="080808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lest he be wise in his own eyes</a:t>
            </a:r>
            <a:r>
              <a:rPr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68" name="Proverbs 26:4-5"/>
          <p:cNvSpPr txBox="1"/>
          <p:nvPr/>
        </p:nvSpPr>
        <p:spPr>
          <a:xfrm>
            <a:off x="17700395" y="12524858"/>
            <a:ext cx="6373962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indent="152400" defTabSz="457200">
              <a:defRPr sz="5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Proverbs 26:4-5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Arbitrariness"/>
          <p:cNvSpPr txBox="1"/>
          <p:nvPr/>
        </p:nvSpPr>
        <p:spPr>
          <a:xfrm>
            <a:off x="9598087" y="4867007"/>
            <a:ext cx="5187824" cy="1080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6500">
                <a:solidFill>
                  <a:srgbClr val="EE230C"/>
                </a:solidFill>
              </a:defRPr>
            </a:lvl1pPr>
          </a:lstStyle>
          <a:p>
            <a:pPr/>
            <a:r>
              <a:t>Arbitrariness</a:t>
            </a:r>
          </a:p>
        </p:txBody>
      </p:sp>
      <p:sp>
        <p:nvSpPr>
          <p:cNvPr id="171" name="Key Intellectual Sins of Unbelievers"/>
          <p:cNvSpPr txBox="1"/>
          <p:nvPr/>
        </p:nvSpPr>
        <p:spPr>
          <a:xfrm>
            <a:off x="3023935" y="222973"/>
            <a:ext cx="18336134" cy="1155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7000">
                <a:solidFill>
                  <a:srgbClr val="000000"/>
                </a:solidFill>
              </a:defRPr>
            </a:lvl1pPr>
          </a:lstStyle>
          <a:p>
            <a:pPr/>
            <a:r>
              <a:t>The 2 Great Intellectual Sins of Unbelievers</a:t>
            </a:r>
          </a:p>
        </p:txBody>
      </p:sp>
      <p:sp>
        <p:nvSpPr>
          <p:cNvPr id="172" name="Inconsistency"/>
          <p:cNvSpPr txBox="1"/>
          <p:nvPr/>
        </p:nvSpPr>
        <p:spPr>
          <a:xfrm>
            <a:off x="9406571" y="8406452"/>
            <a:ext cx="5570856" cy="1080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6500">
                <a:solidFill>
                  <a:srgbClr val="EE230C"/>
                </a:solidFill>
              </a:defRPr>
            </a:lvl1pPr>
          </a:lstStyle>
          <a:p>
            <a:pPr/>
            <a:r>
              <a:t>Inconsistency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2"/>
      <p:bldP build="whole" bldLvl="1" animBg="1" rev="0" advAuto="0" spid="17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