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Image"/>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Image"/>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Imag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660384004_1290x1720.jpg"/>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3.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Christian Worldview Apologetics…"/>
          <p:cNvSpPr txBox="1"/>
          <p:nvPr/>
        </p:nvSpPr>
        <p:spPr>
          <a:xfrm>
            <a:off x="5755798" y="5815872"/>
            <a:ext cx="12872404"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t>Christian Worldview Apologetics</a:t>
            </a:r>
          </a:p>
          <a:p>
            <a:pPr>
              <a:defRPr b="1" sz="6500">
                <a:solidFill>
                  <a:srgbClr val="000000"/>
                </a:solidFill>
              </a:defRPr>
            </a:pPr>
            <a:r>
              <a:t>Class 2</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Consider the problems with using another standard to “test” God’s word…"/>
          <p:cNvSpPr txBox="1"/>
          <p:nvPr/>
        </p:nvSpPr>
        <p:spPr>
          <a:xfrm>
            <a:off x="3858728" y="785362"/>
            <a:ext cx="16811040" cy="2084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Consider the problems with using another standard to “test” God’s word…</a:t>
            </a:r>
          </a:p>
        </p:txBody>
      </p:sp>
      <p:sp>
        <p:nvSpPr>
          <p:cNvPr id="202" name="Rectangle"/>
          <p:cNvSpPr/>
          <p:nvPr/>
        </p:nvSpPr>
        <p:spPr>
          <a:xfrm>
            <a:off x="3529679" y="341335"/>
            <a:ext cx="17324642" cy="3007825"/>
          </a:xfrm>
          <a:prstGeom prst="rect">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03" name="It’s a theological problem."/>
          <p:cNvSpPr txBox="1"/>
          <p:nvPr/>
        </p:nvSpPr>
        <p:spPr>
          <a:xfrm>
            <a:off x="3786480" y="3999135"/>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theological problem.</a:t>
            </a:r>
          </a:p>
        </p:txBody>
      </p:sp>
      <p:sp>
        <p:nvSpPr>
          <p:cNvPr id="204" name="It’s a moral problem."/>
          <p:cNvSpPr txBox="1"/>
          <p:nvPr/>
        </p:nvSpPr>
        <p:spPr>
          <a:xfrm>
            <a:off x="3786480" y="7060599"/>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moral problem.</a:t>
            </a:r>
          </a:p>
        </p:txBody>
      </p:sp>
      <p:sp>
        <p:nvSpPr>
          <p:cNvPr id="205" name="It’s a logical problem."/>
          <p:cNvSpPr txBox="1"/>
          <p:nvPr/>
        </p:nvSpPr>
        <p:spPr>
          <a:xfrm>
            <a:off x="3786480" y="10122064"/>
            <a:ext cx="16811040" cy="10809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logical problem.</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Whether one’s theory of knowledge is grounded in demonstrative reasoning, common sense, or something else, this, and not Scripture becomes the ultimate authority of the one who adheres to it. It becomes more sure than the sure Word of God. The Scripture "/>
          <p:cNvSpPr txBox="1"/>
          <p:nvPr/>
        </p:nvSpPr>
        <p:spPr>
          <a:xfrm>
            <a:off x="200168" y="1778000"/>
            <a:ext cx="23983665" cy="10160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Whether one’s theory of knowledge is grounded in demonstrative reasoning, common sense, or something else, this, and not Scripture becomes the ultimate authority of the one who adheres to it. It becomes more sure than the sure Word of God. The Scripture teaches us that Scripture itself is to be our authority (2 Peter 1:19, 21; 2 Timothy 3:16,17; 1 John 5:9; 1 Thessalonians 2:13). If Scripture is the final authority, and </a:t>
            </a:r>
            <a:r>
              <a:t>if one proves the authority of Scripture on the basis of something else other than Scripture, then one proves the Scripture is not the final authority.</a:t>
            </a:r>
            <a:r>
              <a:t> In other words, to prove the authority of Scripture on something other than Scripture is to disprove Scripture.” </a:t>
            </a:r>
          </a:p>
          <a:p>
            <a:pPr algn="l" defTabSz="457200">
              <a:defRPr sz="5500">
                <a:solidFill>
                  <a:srgbClr val="000000"/>
                </a:solidFill>
                <a:latin typeface="Helvetica"/>
                <a:ea typeface="Helvetica"/>
                <a:cs typeface="Helvetica"/>
                <a:sym typeface="Helvetica"/>
              </a:defRPr>
            </a:pPr>
          </a:p>
          <a:p>
            <a:pPr algn="r" defTabSz="457200">
              <a:defRPr sz="5500">
                <a:solidFill>
                  <a:srgbClr val="000000"/>
                </a:solidFill>
                <a:latin typeface="Helvetica"/>
                <a:ea typeface="Helvetica"/>
                <a:cs typeface="Helvetica"/>
                <a:sym typeface="Helvetica"/>
              </a:defRPr>
            </a:pPr>
            <a:r>
              <a:t>- Michael Butler</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Why “worldview apologetics”?"/>
          <p:cNvSpPr txBox="1"/>
          <p:nvPr/>
        </p:nvSpPr>
        <p:spPr>
          <a:xfrm>
            <a:off x="6144196" y="6317522"/>
            <a:ext cx="12095608" cy="10809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Why “worldview apologetics”?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11" name="Unknown.jpeg" descr="Unknown.jpeg"/>
          <p:cNvPicPr>
            <a:picLocks noChangeAspect="1"/>
          </p:cNvPicPr>
          <p:nvPr/>
        </p:nvPicPr>
        <p:blipFill>
          <a:blip r:embed="rId2">
            <a:extLst/>
          </a:blip>
          <a:stretch>
            <a:fillRect/>
          </a:stretch>
        </p:blipFill>
        <p:spPr>
          <a:xfrm>
            <a:off x="-1375272" y="2897526"/>
            <a:ext cx="12967073" cy="8628998"/>
          </a:xfrm>
          <a:prstGeom prst="rect">
            <a:avLst/>
          </a:prstGeom>
          <a:ln w="12700">
            <a:miter lim="400000"/>
          </a:ln>
        </p:spPr>
      </p:pic>
      <p:grpSp>
        <p:nvGrpSpPr>
          <p:cNvPr id="214" name="Group"/>
          <p:cNvGrpSpPr/>
          <p:nvPr/>
        </p:nvGrpSpPr>
        <p:grpSpPr>
          <a:xfrm>
            <a:off x="11591052" y="2806396"/>
            <a:ext cx="13393058" cy="9563405"/>
            <a:chOff x="0" y="0"/>
            <a:chExt cx="13393056" cy="9563403"/>
          </a:xfrm>
        </p:grpSpPr>
        <p:pic>
          <p:nvPicPr>
            <p:cNvPr id="212" name="Unknown.jpeg" descr="Unknown.jpeg"/>
            <p:cNvPicPr>
              <a:picLocks noChangeAspect="1"/>
            </p:cNvPicPr>
            <p:nvPr/>
          </p:nvPicPr>
          <p:blipFill>
            <a:blip r:embed="rId3">
              <a:extLst/>
            </a:blip>
            <a:stretch>
              <a:fillRect/>
            </a:stretch>
          </p:blipFill>
          <p:spPr>
            <a:xfrm flipH="1">
              <a:off x="0" y="0"/>
              <a:ext cx="13393057" cy="8993879"/>
            </a:xfrm>
            <a:prstGeom prst="rect">
              <a:avLst/>
            </a:prstGeom>
            <a:ln w="12700" cap="flat">
              <a:noFill/>
              <a:miter lim="400000"/>
            </a:ln>
            <a:effectLst/>
          </p:spPr>
        </p:pic>
        <p:sp>
          <p:nvSpPr>
            <p:cNvPr id="213" name="Rectangle"/>
            <p:cNvSpPr/>
            <p:nvPr/>
          </p:nvSpPr>
          <p:spPr>
            <a:xfrm>
              <a:off x="2658347" y="8529727"/>
              <a:ext cx="9871460" cy="1033677"/>
            </a:xfrm>
            <a:prstGeom prst="rect">
              <a:avLst/>
            </a:prstGeom>
            <a:solidFill>
              <a:srgbClr val="FFFFFF"/>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
        <p:nvSpPr>
          <p:cNvPr id="215" name="Oval"/>
          <p:cNvSpPr/>
          <p:nvPr/>
        </p:nvSpPr>
        <p:spPr>
          <a:xfrm>
            <a:off x="4608131" y="4659526"/>
            <a:ext cx="611171" cy="856743"/>
          </a:xfrm>
          <a:prstGeom prst="ellipse">
            <a:avLst/>
          </a:prstGeom>
          <a:solidFill>
            <a:srgbClr val="ED220D"/>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16" name="Oval"/>
          <p:cNvSpPr/>
          <p:nvPr/>
        </p:nvSpPr>
        <p:spPr>
          <a:xfrm>
            <a:off x="5918773" y="4659526"/>
            <a:ext cx="611171" cy="856743"/>
          </a:xfrm>
          <a:prstGeom prst="ellipse">
            <a:avLst/>
          </a:prstGeom>
          <a:solidFill>
            <a:srgbClr val="ED220D"/>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17" name="Oval"/>
          <p:cNvSpPr/>
          <p:nvPr/>
        </p:nvSpPr>
        <p:spPr>
          <a:xfrm>
            <a:off x="17981995" y="4005650"/>
            <a:ext cx="611171" cy="856743"/>
          </a:xfrm>
          <a:prstGeom prst="ellipse">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18" name="Oval"/>
          <p:cNvSpPr/>
          <p:nvPr/>
        </p:nvSpPr>
        <p:spPr>
          <a:xfrm>
            <a:off x="19121502" y="4005650"/>
            <a:ext cx="611172" cy="856743"/>
          </a:xfrm>
          <a:prstGeom prst="ellipse">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p>
        </p:txBody>
      </p:sp>
      <p:sp>
        <p:nvSpPr>
          <p:cNvPr id="219" name="The ball is red."/>
          <p:cNvSpPr/>
          <p:nvPr/>
        </p:nvSpPr>
        <p:spPr>
          <a:xfrm>
            <a:off x="3403370" y="31848"/>
            <a:ext cx="5642021" cy="2863353"/>
          </a:xfrm>
          <a:prstGeom prst="wedgeEllipseCallout">
            <a:avLst>
              <a:gd name="adj1" fmla="val -30486"/>
              <a:gd name="adj2" fmla="val 81062"/>
            </a:avLst>
          </a:prstGeom>
          <a:solidFill>
            <a:srgbClr val="FFFFFF"/>
          </a:solidFill>
          <a:ln w="762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5100">
                <a:solidFill>
                  <a:srgbClr val="000000"/>
                </a:solidFill>
                <a:latin typeface="Helvetica Neue Medium"/>
                <a:ea typeface="Helvetica Neue Medium"/>
                <a:cs typeface="Helvetica Neue Medium"/>
                <a:sym typeface="Helvetica Neue Medium"/>
              </a:defRPr>
            </a:lvl1pPr>
          </a:lstStyle>
          <a:p>
            <a:pPr/>
            <a:r>
              <a:t>The ball is red.</a:t>
            </a:r>
          </a:p>
        </p:txBody>
      </p:sp>
      <p:sp>
        <p:nvSpPr>
          <p:cNvPr id="220" name="The ball is blue."/>
          <p:cNvSpPr/>
          <p:nvPr/>
        </p:nvSpPr>
        <p:spPr>
          <a:xfrm>
            <a:off x="15466593" y="10531"/>
            <a:ext cx="5642021" cy="2863353"/>
          </a:xfrm>
          <a:prstGeom prst="wedgeEllipseCallout">
            <a:avLst>
              <a:gd name="adj1" fmla="val 29903"/>
              <a:gd name="adj2" fmla="val 77833"/>
            </a:avLst>
          </a:prstGeom>
          <a:solidFill>
            <a:srgbClr val="FFFFFF"/>
          </a:solidFill>
          <a:ln w="762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sz="5100">
                <a:solidFill>
                  <a:srgbClr val="000000"/>
                </a:solidFill>
                <a:latin typeface="Helvetica Neue Medium"/>
                <a:ea typeface="Helvetica Neue Medium"/>
                <a:cs typeface="Helvetica Neue Medium"/>
                <a:sym typeface="Helvetica Neue Medium"/>
              </a:defRPr>
            </a:lvl1pPr>
          </a:lstStyle>
          <a:p>
            <a:pPr/>
            <a:r>
              <a:t>The ball is blue.</a:t>
            </a:r>
          </a:p>
        </p:txBody>
      </p:sp>
      <p:pic>
        <p:nvPicPr>
          <p:cNvPr id="221" name="shopping.png" descr="shopping.png"/>
          <p:cNvPicPr>
            <a:picLocks noChangeAspect="1"/>
          </p:cNvPicPr>
          <p:nvPr/>
        </p:nvPicPr>
        <p:blipFill>
          <a:blip r:embed="rId4">
            <a:extLst/>
          </a:blip>
          <a:stretch>
            <a:fillRect/>
          </a:stretch>
        </p:blipFill>
        <p:spPr>
          <a:xfrm>
            <a:off x="9925137" y="-13474"/>
            <a:ext cx="4661666" cy="7076746"/>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23" name="Unknown.jpeg" descr="Unknown.jpeg"/>
          <p:cNvPicPr>
            <a:picLocks noChangeAspect="1"/>
          </p:cNvPicPr>
          <p:nvPr/>
        </p:nvPicPr>
        <p:blipFill>
          <a:blip r:embed="rId2">
            <a:extLst/>
          </a:blip>
          <a:stretch>
            <a:fillRect/>
          </a:stretch>
        </p:blipFill>
        <p:spPr>
          <a:xfrm>
            <a:off x="-1375272" y="2897526"/>
            <a:ext cx="12967073" cy="8628998"/>
          </a:xfrm>
          <a:prstGeom prst="rect">
            <a:avLst/>
          </a:prstGeom>
          <a:ln w="12700">
            <a:miter lim="400000"/>
          </a:ln>
        </p:spPr>
      </p:pic>
      <p:grpSp>
        <p:nvGrpSpPr>
          <p:cNvPr id="226" name="Group"/>
          <p:cNvGrpSpPr/>
          <p:nvPr/>
        </p:nvGrpSpPr>
        <p:grpSpPr>
          <a:xfrm>
            <a:off x="11591052" y="2806396"/>
            <a:ext cx="13393058" cy="9563405"/>
            <a:chOff x="0" y="0"/>
            <a:chExt cx="13393056" cy="9563403"/>
          </a:xfrm>
        </p:grpSpPr>
        <p:pic>
          <p:nvPicPr>
            <p:cNvPr id="224" name="Unknown.jpeg" descr="Unknown.jpeg"/>
            <p:cNvPicPr>
              <a:picLocks noChangeAspect="1"/>
            </p:cNvPicPr>
            <p:nvPr/>
          </p:nvPicPr>
          <p:blipFill>
            <a:blip r:embed="rId3">
              <a:extLst/>
            </a:blip>
            <a:stretch>
              <a:fillRect/>
            </a:stretch>
          </p:blipFill>
          <p:spPr>
            <a:xfrm flipH="1">
              <a:off x="0" y="0"/>
              <a:ext cx="13393057" cy="8993879"/>
            </a:xfrm>
            <a:prstGeom prst="rect">
              <a:avLst/>
            </a:prstGeom>
            <a:ln w="12700" cap="flat">
              <a:noFill/>
              <a:miter lim="400000"/>
            </a:ln>
            <a:effectLst/>
          </p:spPr>
        </p:pic>
        <p:sp>
          <p:nvSpPr>
            <p:cNvPr id="225" name="Rectangle"/>
            <p:cNvSpPr/>
            <p:nvPr/>
          </p:nvSpPr>
          <p:spPr>
            <a:xfrm>
              <a:off x="2658347" y="8529727"/>
              <a:ext cx="9871460" cy="1033677"/>
            </a:xfrm>
            <a:prstGeom prst="rect">
              <a:avLst/>
            </a:prstGeom>
            <a:solidFill>
              <a:srgbClr val="FFFFFF"/>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
        <p:nvSpPr>
          <p:cNvPr id="227" name="Both men are looking through a “lens.”…"/>
          <p:cNvSpPr txBox="1"/>
          <p:nvPr/>
        </p:nvSpPr>
        <p:spPr>
          <a:xfrm>
            <a:off x="371482" y="11131828"/>
            <a:ext cx="23641035" cy="25966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5500">
                <a:solidFill>
                  <a:srgbClr val="000000"/>
                </a:solidFill>
              </a:defRPr>
            </a:pPr>
            <a:r>
              <a:t>Both men are looking through a “lens.” </a:t>
            </a:r>
          </a:p>
          <a:p>
            <a:pPr>
              <a:defRPr sz="5500">
                <a:solidFill>
                  <a:srgbClr val="000000"/>
                </a:solidFill>
              </a:defRPr>
            </a:pPr>
            <a:r>
              <a:t>These lenses are assumptions that we hold by faith. </a:t>
            </a:r>
          </a:p>
          <a:p>
            <a:pPr>
              <a:defRPr sz="5500">
                <a:solidFill>
                  <a:srgbClr val="000000"/>
                </a:solidFill>
              </a:defRPr>
            </a:pPr>
            <a:r>
              <a:t>EVERYONE IS LOOKING THROUGH A LENS!</a:t>
            </a:r>
          </a:p>
        </p:txBody>
      </p:sp>
      <p:sp>
        <p:nvSpPr>
          <p:cNvPr id="228" name="Oval"/>
          <p:cNvSpPr/>
          <p:nvPr/>
        </p:nvSpPr>
        <p:spPr>
          <a:xfrm>
            <a:off x="1588156" y="3551080"/>
            <a:ext cx="520044" cy="436720"/>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29" name="Oval"/>
          <p:cNvSpPr/>
          <p:nvPr/>
        </p:nvSpPr>
        <p:spPr>
          <a:xfrm>
            <a:off x="1014429" y="2997868"/>
            <a:ext cx="611171" cy="558132"/>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30" name="Oval"/>
          <p:cNvSpPr/>
          <p:nvPr/>
        </p:nvSpPr>
        <p:spPr>
          <a:xfrm>
            <a:off x="684229" y="2362868"/>
            <a:ext cx="611171" cy="558132"/>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31" name="Oval"/>
          <p:cNvSpPr/>
          <p:nvPr/>
        </p:nvSpPr>
        <p:spPr>
          <a:xfrm>
            <a:off x="311215" y="157264"/>
            <a:ext cx="3876073" cy="2287647"/>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grpSp>
        <p:nvGrpSpPr>
          <p:cNvPr id="236" name="Group"/>
          <p:cNvGrpSpPr/>
          <p:nvPr/>
        </p:nvGrpSpPr>
        <p:grpSpPr>
          <a:xfrm flipH="1">
            <a:off x="20164961" y="81064"/>
            <a:ext cx="3876073" cy="3830537"/>
            <a:chOff x="0" y="0"/>
            <a:chExt cx="3876071" cy="3830535"/>
          </a:xfrm>
        </p:grpSpPr>
        <p:sp>
          <p:nvSpPr>
            <p:cNvPr id="232" name="Oval"/>
            <p:cNvSpPr/>
            <p:nvPr/>
          </p:nvSpPr>
          <p:spPr>
            <a:xfrm flipH="1">
              <a:off x="1276942" y="3393816"/>
              <a:ext cx="520044" cy="436720"/>
            </a:xfrm>
            <a:prstGeom prst="ellipse">
              <a:avLst/>
            </a:prstGeom>
            <a:noFill/>
            <a:ln w="63500" cap="flat">
              <a:solidFill>
                <a:srgbClr val="000000"/>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33" name="Oval"/>
            <p:cNvSpPr/>
            <p:nvPr/>
          </p:nvSpPr>
          <p:spPr>
            <a:xfrm flipH="1">
              <a:off x="703214" y="2840603"/>
              <a:ext cx="611171" cy="558133"/>
            </a:xfrm>
            <a:prstGeom prst="ellipse">
              <a:avLst/>
            </a:prstGeom>
            <a:noFill/>
            <a:ln w="63500" cap="flat">
              <a:solidFill>
                <a:srgbClr val="000000"/>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34" name="Oval"/>
            <p:cNvSpPr/>
            <p:nvPr/>
          </p:nvSpPr>
          <p:spPr>
            <a:xfrm flipH="1">
              <a:off x="373014" y="2205603"/>
              <a:ext cx="611171" cy="558133"/>
            </a:xfrm>
            <a:prstGeom prst="ellipse">
              <a:avLst/>
            </a:prstGeom>
            <a:noFill/>
            <a:ln w="63500" cap="flat">
              <a:solidFill>
                <a:srgbClr val="000000"/>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35" name="Oval"/>
            <p:cNvSpPr/>
            <p:nvPr/>
          </p:nvSpPr>
          <p:spPr>
            <a:xfrm flipH="1">
              <a:off x="0" y="0"/>
              <a:ext cx="3876072" cy="2287646"/>
            </a:xfrm>
            <a:prstGeom prst="ellipse">
              <a:avLst/>
            </a:prstGeom>
            <a:noFill/>
            <a:ln w="63500" cap="flat">
              <a:solidFill>
                <a:srgbClr val="000000"/>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
        <p:nvSpPr>
          <p:cNvPr id="237" name="Line"/>
          <p:cNvSpPr/>
          <p:nvPr/>
        </p:nvSpPr>
        <p:spPr>
          <a:xfrm flipH="1">
            <a:off x="5840902" y="2109906"/>
            <a:ext cx="640031" cy="2347419"/>
          </a:xfrm>
          <a:prstGeom prst="line">
            <a:avLst/>
          </a:prstGeom>
          <a:ln w="101600">
            <a:solidFill>
              <a:srgbClr val="000000"/>
            </a:solidFill>
            <a:miter lim="400000"/>
            <a:tailEnd type="triangle"/>
          </a:ln>
        </p:spPr>
        <p:txBody>
          <a:bodyPr lIns="50800" tIns="50800" rIns="50800" bIns="50800" anchor="ctr"/>
          <a:lstStyle/>
          <a:p>
            <a:pPr/>
          </a:p>
        </p:txBody>
      </p:sp>
      <p:sp>
        <p:nvSpPr>
          <p:cNvPr id="238" name="Worldview"/>
          <p:cNvSpPr txBox="1"/>
          <p:nvPr/>
        </p:nvSpPr>
        <p:spPr>
          <a:xfrm>
            <a:off x="4846906" y="1079011"/>
            <a:ext cx="3332989" cy="92024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5500">
                <a:solidFill>
                  <a:srgbClr val="000000"/>
                </a:solidFill>
              </a:defRPr>
            </a:lvl1pPr>
          </a:lstStyle>
          <a:p>
            <a:pPr/>
            <a:r>
              <a:t>Worldview</a:t>
            </a:r>
          </a:p>
        </p:txBody>
      </p:sp>
      <p:sp>
        <p:nvSpPr>
          <p:cNvPr id="239" name="Line"/>
          <p:cNvSpPr/>
          <p:nvPr/>
        </p:nvSpPr>
        <p:spPr>
          <a:xfrm>
            <a:off x="18137834" y="1474906"/>
            <a:ext cx="640032" cy="2347419"/>
          </a:xfrm>
          <a:prstGeom prst="line">
            <a:avLst/>
          </a:prstGeom>
          <a:ln w="101600">
            <a:solidFill>
              <a:srgbClr val="000000"/>
            </a:solidFill>
            <a:miter lim="400000"/>
            <a:tailEnd type="triangle"/>
          </a:ln>
        </p:spPr>
        <p:txBody>
          <a:bodyPr lIns="50800" tIns="50800" rIns="50800" bIns="50800" anchor="ctr"/>
          <a:lstStyle/>
          <a:p>
            <a:pPr/>
          </a:p>
        </p:txBody>
      </p:sp>
      <p:sp>
        <p:nvSpPr>
          <p:cNvPr id="240" name="Worldview"/>
          <p:cNvSpPr txBox="1"/>
          <p:nvPr/>
        </p:nvSpPr>
        <p:spPr>
          <a:xfrm>
            <a:off x="16353106" y="357975"/>
            <a:ext cx="3332989" cy="92024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5500">
                <a:solidFill>
                  <a:srgbClr val="000000"/>
                </a:solidFill>
              </a:defRPr>
            </a:lvl1pPr>
          </a:lstStyle>
          <a:p>
            <a:pPr/>
            <a:r>
              <a:t>Worldview</a:t>
            </a:r>
          </a:p>
        </p:txBody>
      </p:sp>
      <p:sp>
        <p:nvSpPr>
          <p:cNvPr id="241" name="Conclusion:…"/>
          <p:cNvSpPr txBox="1"/>
          <p:nvPr/>
        </p:nvSpPr>
        <p:spPr>
          <a:xfrm>
            <a:off x="611212" y="547444"/>
            <a:ext cx="3276080" cy="150728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700">
                <a:solidFill>
                  <a:srgbClr val="000000"/>
                </a:solidFill>
              </a:defRPr>
            </a:pPr>
            <a:r>
              <a:t>Conclusion:</a:t>
            </a:r>
          </a:p>
          <a:p>
            <a:pPr>
              <a:defRPr sz="4700">
                <a:solidFill>
                  <a:srgbClr val="000000"/>
                </a:solidFill>
              </a:defRPr>
            </a:pPr>
            <a:r>
              <a:t>“X”</a:t>
            </a:r>
          </a:p>
        </p:txBody>
      </p:sp>
      <p:sp>
        <p:nvSpPr>
          <p:cNvPr id="242" name="Conclusion:…"/>
          <p:cNvSpPr txBox="1"/>
          <p:nvPr/>
        </p:nvSpPr>
        <p:spPr>
          <a:xfrm>
            <a:off x="20464958" y="547444"/>
            <a:ext cx="3276080" cy="150728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700">
                <a:solidFill>
                  <a:srgbClr val="000000"/>
                </a:solidFill>
              </a:defRPr>
            </a:pPr>
            <a:r>
              <a:t>Conclusion:</a:t>
            </a:r>
          </a:p>
          <a:p>
            <a:pPr>
              <a:defRPr sz="4700">
                <a:solidFill>
                  <a:srgbClr val="000000"/>
                </a:solidFill>
              </a:defRPr>
            </a:pPr>
            <a:r>
              <a:t>NOT “X”</a:t>
            </a:r>
          </a:p>
        </p:txBody>
      </p:sp>
      <p:pic>
        <p:nvPicPr>
          <p:cNvPr id="243" name="planet-earth-europe-view-isolated-white-background-d-render-planet-earth-europe-view-isolated-166881212.jpg" descr="planet-earth-europe-view-isolated-white-background-d-render-planet-earth-europe-view-isolated-166881212.jpg"/>
          <p:cNvPicPr>
            <a:picLocks noChangeAspect="1"/>
          </p:cNvPicPr>
          <p:nvPr/>
        </p:nvPicPr>
        <p:blipFill>
          <a:blip r:embed="rId4">
            <a:extLst/>
          </a:blip>
          <a:stretch>
            <a:fillRect/>
          </a:stretch>
        </p:blipFill>
        <p:spPr>
          <a:xfrm>
            <a:off x="8915696" y="925022"/>
            <a:ext cx="6852604" cy="6509974"/>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45" name="Unknown.jpeg" descr="Unknown.jpeg"/>
          <p:cNvPicPr>
            <a:picLocks noChangeAspect="1"/>
          </p:cNvPicPr>
          <p:nvPr/>
        </p:nvPicPr>
        <p:blipFill>
          <a:blip r:embed="rId2">
            <a:extLst/>
          </a:blip>
          <a:stretch>
            <a:fillRect/>
          </a:stretch>
        </p:blipFill>
        <p:spPr>
          <a:xfrm>
            <a:off x="-1375272" y="2897526"/>
            <a:ext cx="12967073" cy="8628998"/>
          </a:xfrm>
          <a:prstGeom prst="rect">
            <a:avLst/>
          </a:prstGeom>
          <a:ln w="12700">
            <a:miter lim="400000"/>
          </a:ln>
        </p:spPr>
      </p:pic>
      <p:grpSp>
        <p:nvGrpSpPr>
          <p:cNvPr id="248" name="Group"/>
          <p:cNvGrpSpPr/>
          <p:nvPr/>
        </p:nvGrpSpPr>
        <p:grpSpPr>
          <a:xfrm>
            <a:off x="11591052" y="2806396"/>
            <a:ext cx="13393058" cy="9563405"/>
            <a:chOff x="0" y="0"/>
            <a:chExt cx="13393056" cy="9563403"/>
          </a:xfrm>
        </p:grpSpPr>
        <p:pic>
          <p:nvPicPr>
            <p:cNvPr id="246" name="Unknown.jpeg" descr="Unknown.jpeg"/>
            <p:cNvPicPr>
              <a:picLocks noChangeAspect="1"/>
            </p:cNvPicPr>
            <p:nvPr/>
          </p:nvPicPr>
          <p:blipFill>
            <a:blip r:embed="rId3">
              <a:extLst/>
            </a:blip>
            <a:stretch>
              <a:fillRect/>
            </a:stretch>
          </p:blipFill>
          <p:spPr>
            <a:xfrm flipH="1">
              <a:off x="0" y="0"/>
              <a:ext cx="13393057" cy="8993879"/>
            </a:xfrm>
            <a:prstGeom prst="rect">
              <a:avLst/>
            </a:prstGeom>
            <a:ln w="12700" cap="flat">
              <a:noFill/>
              <a:miter lim="400000"/>
            </a:ln>
            <a:effectLst/>
          </p:spPr>
        </p:pic>
        <p:sp>
          <p:nvSpPr>
            <p:cNvPr id="247" name="Rectangle"/>
            <p:cNvSpPr/>
            <p:nvPr/>
          </p:nvSpPr>
          <p:spPr>
            <a:xfrm>
              <a:off x="2658347" y="8529727"/>
              <a:ext cx="9871460" cy="1033677"/>
            </a:xfrm>
            <a:prstGeom prst="rect">
              <a:avLst/>
            </a:prstGeom>
            <a:solidFill>
              <a:srgbClr val="FFFFFF"/>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
        <p:nvSpPr>
          <p:cNvPr id="249" name="Both men are looking through a “lens.”…"/>
          <p:cNvSpPr txBox="1"/>
          <p:nvPr/>
        </p:nvSpPr>
        <p:spPr>
          <a:xfrm>
            <a:off x="371482" y="11131828"/>
            <a:ext cx="23641035" cy="259664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5500">
                <a:solidFill>
                  <a:srgbClr val="000000"/>
                </a:solidFill>
              </a:defRPr>
            </a:pPr>
            <a:r>
              <a:t>Both men are looking through a “lens.” </a:t>
            </a:r>
          </a:p>
          <a:p>
            <a:pPr>
              <a:defRPr sz="5500">
                <a:solidFill>
                  <a:srgbClr val="000000"/>
                </a:solidFill>
              </a:defRPr>
            </a:pPr>
            <a:r>
              <a:t>These lenses are assumptions that we hold by faith. </a:t>
            </a:r>
          </a:p>
          <a:p>
            <a:pPr>
              <a:defRPr sz="5500">
                <a:solidFill>
                  <a:srgbClr val="000000"/>
                </a:solidFill>
              </a:defRPr>
            </a:pPr>
            <a:r>
              <a:t>EVERYONE IS LOOKING THROUGH A LENS!</a:t>
            </a:r>
          </a:p>
        </p:txBody>
      </p:sp>
      <p:sp>
        <p:nvSpPr>
          <p:cNvPr id="250" name="Oval"/>
          <p:cNvSpPr/>
          <p:nvPr/>
        </p:nvSpPr>
        <p:spPr>
          <a:xfrm>
            <a:off x="1407351" y="3731885"/>
            <a:ext cx="520045" cy="436720"/>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51" name="Oval"/>
          <p:cNvSpPr/>
          <p:nvPr/>
        </p:nvSpPr>
        <p:spPr>
          <a:xfrm>
            <a:off x="725141" y="3178673"/>
            <a:ext cx="611172" cy="558132"/>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52" name="Oval"/>
          <p:cNvSpPr/>
          <p:nvPr/>
        </p:nvSpPr>
        <p:spPr>
          <a:xfrm>
            <a:off x="250297" y="2543673"/>
            <a:ext cx="611172" cy="558132"/>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53" name="Oval"/>
          <p:cNvSpPr/>
          <p:nvPr/>
        </p:nvSpPr>
        <p:spPr>
          <a:xfrm>
            <a:off x="-81619" y="34516"/>
            <a:ext cx="4661742" cy="2533143"/>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54" name="Oval"/>
          <p:cNvSpPr/>
          <p:nvPr/>
        </p:nvSpPr>
        <p:spPr>
          <a:xfrm>
            <a:off x="22533860" y="4151112"/>
            <a:ext cx="718725" cy="493808"/>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55" name="Oval"/>
          <p:cNvSpPr/>
          <p:nvPr/>
        </p:nvSpPr>
        <p:spPr>
          <a:xfrm>
            <a:off x="23128515" y="3329153"/>
            <a:ext cx="844667" cy="631092"/>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56" name="Oval"/>
          <p:cNvSpPr/>
          <p:nvPr/>
        </p:nvSpPr>
        <p:spPr>
          <a:xfrm>
            <a:off x="23347683" y="2507193"/>
            <a:ext cx="844667" cy="631092"/>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57" name="Oval"/>
          <p:cNvSpPr/>
          <p:nvPr/>
        </p:nvSpPr>
        <p:spPr>
          <a:xfrm>
            <a:off x="19154210" y="153386"/>
            <a:ext cx="5356916" cy="2586688"/>
          </a:xfrm>
          <a:prstGeom prst="ellipse">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258" name="Line"/>
          <p:cNvSpPr/>
          <p:nvPr/>
        </p:nvSpPr>
        <p:spPr>
          <a:xfrm flipH="1">
            <a:off x="5840902" y="2109906"/>
            <a:ext cx="640031" cy="2347419"/>
          </a:xfrm>
          <a:prstGeom prst="line">
            <a:avLst/>
          </a:prstGeom>
          <a:ln w="101600">
            <a:solidFill>
              <a:srgbClr val="000000"/>
            </a:solidFill>
            <a:miter lim="400000"/>
            <a:tailEnd type="triangle"/>
          </a:ln>
        </p:spPr>
        <p:txBody>
          <a:bodyPr lIns="50800" tIns="50800" rIns="50800" bIns="50800" anchor="ctr"/>
          <a:lstStyle/>
          <a:p>
            <a:pPr/>
          </a:p>
        </p:txBody>
      </p:sp>
      <p:sp>
        <p:nvSpPr>
          <p:cNvPr id="259" name="Scripture"/>
          <p:cNvSpPr txBox="1"/>
          <p:nvPr/>
        </p:nvSpPr>
        <p:spPr>
          <a:xfrm>
            <a:off x="5039692" y="1079011"/>
            <a:ext cx="2947417" cy="92024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5500">
                <a:solidFill>
                  <a:srgbClr val="000000"/>
                </a:solidFill>
              </a:defRPr>
            </a:lvl1pPr>
          </a:lstStyle>
          <a:p>
            <a:pPr/>
            <a:r>
              <a:t>Scripture</a:t>
            </a:r>
          </a:p>
        </p:txBody>
      </p:sp>
      <p:sp>
        <p:nvSpPr>
          <p:cNvPr id="260" name="Line"/>
          <p:cNvSpPr/>
          <p:nvPr/>
        </p:nvSpPr>
        <p:spPr>
          <a:xfrm>
            <a:off x="18202909" y="1837067"/>
            <a:ext cx="574957" cy="1985258"/>
          </a:xfrm>
          <a:prstGeom prst="line">
            <a:avLst/>
          </a:prstGeom>
          <a:ln w="101600">
            <a:solidFill>
              <a:srgbClr val="000000"/>
            </a:solidFill>
            <a:miter lim="400000"/>
            <a:tailEnd type="triangle"/>
          </a:ln>
        </p:spPr>
        <p:txBody>
          <a:bodyPr lIns="50800" tIns="50800" rIns="50800" bIns="50800" anchor="ctr"/>
          <a:lstStyle/>
          <a:p>
            <a:pPr/>
          </a:p>
        </p:txBody>
      </p:sp>
      <p:sp>
        <p:nvSpPr>
          <p:cNvPr id="261" name="God’s creation…"/>
          <p:cNvSpPr txBox="1"/>
          <p:nvPr/>
        </p:nvSpPr>
        <p:spPr>
          <a:xfrm>
            <a:off x="251878" y="547444"/>
            <a:ext cx="3994748" cy="150728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700">
                <a:solidFill>
                  <a:srgbClr val="000000"/>
                </a:solidFill>
              </a:defRPr>
            </a:pPr>
            <a:r>
              <a:t>God’s creation</a:t>
            </a:r>
          </a:p>
          <a:p>
            <a:pPr>
              <a:defRPr sz="4700">
                <a:solidFill>
                  <a:srgbClr val="000000"/>
                </a:solidFill>
              </a:defRPr>
            </a:pPr>
            <a:r>
              <a:t>is amazing… </a:t>
            </a:r>
          </a:p>
        </p:txBody>
      </p:sp>
      <p:sp>
        <p:nvSpPr>
          <p:cNvPr id="262" name="This is all a…"/>
          <p:cNvSpPr txBox="1"/>
          <p:nvPr/>
        </p:nvSpPr>
        <p:spPr>
          <a:xfrm>
            <a:off x="19368812" y="547444"/>
            <a:ext cx="5089462" cy="150728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4700">
                <a:solidFill>
                  <a:srgbClr val="000000"/>
                </a:solidFill>
              </a:defRPr>
            </a:pPr>
            <a:r>
              <a:t>This is all a </a:t>
            </a:r>
          </a:p>
          <a:p>
            <a:pPr>
              <a:defRPr sz="4700">
                <a:solidFill>
                  <a:srgbClr val="000000"/>
                </a:solidFill>
              </a:defRPr>
            </a:pPr>
            <a:r>
              <a:t>cosmic accident…</a:t>
            </a:r>
          </a:p>
        </p:txBody>
      </p:sp>
      <p:pic>
        <p:nvPicPr>
          <p:cNvPr id="263" name="planet-earth-europe-view-isolated-white-background-d-render-planet-earth-europe-view-isolated-166881212.jpg" descr="planet-earth-europe-view-isolated-white-background-d-render-planet-earth-europe-view-isolated-166881212.jpg"/>
          <p:cNvPicPr>
            <a:picLocks noChangeAspect="1"/>
          </p:cNvPicPr>
          <p:nvPr/>
        </p:nvPicPr>
        <p:blipFill>
          <a:blip r:embed="rId4">
            <a:extLst/>
          </a:blip>
          <a:stretch>
            <a:fillRect/>
          </a:stretch>
        </p:blipFill>
        <p:spPr>
          <a:xfrm>
            <a:off x="8915696" y="925022"/>
            <a:ext cx="6852604" cy="6509974"/>
          </a:xfrm>
          <a:prstGeom prst="rect">
            <a:avLst/>
          </a:prstGeom>
          <a:ln w="12700">
            <a:miter lim="400000"/>
          </a:ln>
        </p:spPr>
      </p:pic>
      <p:sp>
        <p:nvSpPr>
          <p:cNvPr id="264" name="Human…"/>
          <p:cNvSpPr txBox="1"/>
          <p:nvPr/>
        </p:nvSpPr>
        <p:spPr>
          <a:xfrm>
            <a:off x="16469136" y="83519"/>
            <a:ext cx="2560448" cy="175844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5500">
                <a:solidFill>
                  <a:srgbClr val="000000"/>
                </a:solidFill>
              </a:defRPr>
            </a:pPr>
            <a:r>
              <a:t>Human </a:t>
            </a:r>
          </a:p>
          <a:p>
            <a:pPr>
              <a:defRPr sz="5500">
                <a:solidFill>
                  <a:srgbClr val="000000"/>
                </a:solidFill>
              </a:defRPr>
            </a:pPr>
            <a:r>
              <a:t>Reason</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6" name="Everyone has a worldview based upon faith assumptions."/>
          <p:cNvSpPr txBox="1"/>
          <p:nvPr/>
        </p:nvSpPr>
        <p:spPr>
          <a:xfrm>
            <a:off x="861408" y="6317522"/>
            <a:ext cx="22661183" cy="10809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rPr u="sng"/>
              <a:t>Everyone</a:t>
            </a:r>
            <a:r>
              <a:t> has a worldview based upon faith assumptions.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Faith"/>
          <p:cNvSpPr/>
          <p:nvPr/>
        </p:nvSpPr>
        <p:spPr>
          <a:xfrm>
            <a:off x="13591872" y="6912236"/>
            <a:ext cx="9923629" cy="2034949"/>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Faith</a:t>
            </a:r>
          </a:p>
        </p:txBody>
      </p:sp>
      <p:sp>
        <p:nvSpPr>
          <p:cNvPr id="269" name="Reason"/>
          <p:cNvSpPr/>
          <p:nvPr/>
        </p:nvSpPr>
        <p:spPr>
          <a:xfrm>
            <a:off x="543456" y="6912236"/>
            <a:ext cx="9923629" cy="1800333"/>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Reason</a:t>
            </a:r>
          </a:p>
        </p:txBody>
      </p:sp>
      <p:sp>
        <p:nvSpPr>
          <p:cNvPr id="270" name="Standard (Wrong) View of FAITH &amp; REASON Relationship"/>
          <p:cNvSpPr txBox="1"/>
          <p:nvPr/>
        </p:nvSpPr>
        <p:spPr>
          <a:xfrm>
            <a:off x="1029398" y="668665"/>
            <a:ext cx="22325204" cy="10809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Standard (Wrong) View of FAITH &amp; REASON Relationship</a:t>
            </a:r>
          </a:p>
        </p:txBody>
      </p:sp>
      <p:sp>
        <p:nvSpPr>
          <p:cNvPr id="277" name="Connection Line"/>
          <p:cNvSpPr/>
          <p:nvPr/>
        </p:nvSpPr>
        <p:spPr>
          <a:xfrm>
            <a:off x="5505269" y="1790656"/>
            <a:ext cx="13048418" cy="3907261"/>
          </a:xfrm>
          <a:custGeom>
            <a:avLst/>
            <a:gdLst/>
            <a:ahLst/>
            <a:cxnLst>
              <a:cxn ang="0">
                <a:pos x="wd2" y="hd2"/>
              </a:cxn>
              <a:cxn ang="5400000">
                <a:pos x="wd2" y="hd2"/>
              </a:cxn>
              <a:cxn ang="10800000">
                <a:pos x="wd2" y="hd2"/>
              </a:cxn>
              <a:cxn ang="16200000">
                <a:pos x="wd2" y="hd2"/>
              </a:cxn>
            </a:cxnLst>
            <a:rect l="0" t="0" r="r" b="b"/>
            <a:pathLst>
              <a:path w="21600" h="16200" fill="norm" stroke="1" extrusionOk="0">
                <a:moveTo>
                  <a:pt x="0" y="16200"/>
                </a:moveTo>
                <a:cubicBezTo>
                  <a:pt x="7175" y="-5400"/>
                  <a:pt x="14375" y="-5400"/>
                  <a:pt x="21600" y="16200"/>
                </a:cubicBezTo>
              </a:path>
            </a:pathLst>
          </a:custGeom>
          <a:ln w="114300">
            <a:solidFill>
              <a:srgbClr val="000000"/>
            </a:solidFill>
            <a:miter lim="400000"/>
          </a:ln>
        </p:spPr>
        <p:txBody>
          <a:bodyPr/>
          <a:lstStyle/>
          <a:p>
            <a:pPr/>
          </a:p>
        </p:txBody>
      </p:sp>
      <p:pic>
        <p:nvPicPr>
          <p:cNvPr id="272" name="132-1322988_stick-figure-walking-png-transparent-images-transparent-stick.png" descr="132-1322988_stick-figure-walking-png-transparent-images-transparent-stick.png"/>
          <p:cNvPicPr>
            <a:picLocks noChangeAspect="1"/>
          </p:cNvPicPr>
          <p:nvPr/>
        </p:nvPicPr>
        <p:blipFill>
          <a:blip r:embed="rId2">
            <a:extLst/>
          </a:blip>
          <a:stretch>
            <a:fillRect/>
          </a:stretch>
        </p:blipFill>
        <p:spPr>
          <a:xfrm>
            <a:off x="16990054" y="4585192"/>
            <a:ext cx="3127264" cy="2225449"/>
          </a:xfrm>
          <a:prstGeom prst="rect">
            <a:avLst/>
          </a:prstGeom>
          <a:ln w="12700">
            <a:miter lim="400000"/>
          </a:ln>
        </p:spPr>
      </p:pic>
      <p:sp>
        <p:nvSpPr>
          <p:cNvPr id="273" name="Line"/>
          <p:cNvSpPr/>
          <p:nvPr/>
        </p:nvSpPr>
        <p:spPr>
          <a:xfrm>
            <a:off x="17389622" y="4399942"/>
            <a:ext cx="538904" cy="505987"/>
          </a:xfrm>
          <a:prstGeom prst="line">
            <a:avLst/>
          </a:prstGeom>
          <a:ln w="114300">
            <a:solidFill>
              <a:srgbClr val="000000"/>
            </a:solidFill>
            <a:miter lim="400000"/>
            <a:tailEnd type="triangle"/>
          </a:ln>
        </p:spPr>
        <p:txBody>
          <a:bodyPr lIns="50800" tIns="50800" rIns="50800" bIns="50800" anchor="ctr"/>
          <a:lstStyle/>
          <a:p>
            <a:pPr/>
          </a:p>
        </p:txBody>
      </p:sp>
      <p:sp>
        <p:nvSpPr>
          <p:cNvPr id="274" name="Line"/>
          <p:cNvSpPr/>
          <p:nvPr/>
        </p:nvSpPr>
        <p:spPr>
          <a:xfrm flipV="1">
            <a:off x="12192000" y="8306934"/>
            <a:ext cx="1" cy="2500057"/>
          </a:xfrm>
          <a:prstGeom prst="line">
            <a:avLst/>
          </a:prstGeom>
          <a:ln w="177800">
            <a:solidFill>
              <a:srgbClr val="000000"/>
            </a:solidFill>
            <a:miter lim="400000"/>
            <a:tailEnd type="triangle"/>
          </a:ln>
        </p:spPr>
        <p:txBody>
          <a:bodyPr lIns="50800" tIns="50800" rIns="50800" bIns="50800" anchor="ctr"/>
          <a:lstStyle/>
          <a:p>
            <a:pPr/>
          </a:p>
        </p:txBody>
      </p:sp>
      <p:sp>
        <p:nvSpPr>
          <p:cNvPr id="275" name="Complete separation,…"/>
          <p:cNvSpPr txBox="1"/>
          <p:nvPr/>
        </p:nvSpPr>
        <p:spPr>
          <a:xfrm>
            <a:off x="7901685" y="10942969"/>
            <a:ext cx="8580629"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t>Complete separation,</a:t>
            </a:r>
          </a:p>
          <a:p>
            <a:pPr>
              <a:defRPr b="1" sz="6500">
                <a:solidFill>
                  <a:srgbClr val="000000"/>
                </a:solidFill>
              </a:defRPr>
            </a:pPr>
            <a:r>
              <a:t>Disconnected</a:t>
            </a:r>
          </a:p>
        </p:txBody>
      </p:sp>
      <p:pic>
        <p:nvPicPr>
          <p:cNvPr id="276" name="132-1322988_stick-figure-walking-png-transparent-images-transparent-stick.png" descr="132-1322988_stick-figure-walking-png-transparent-images-transparent-stick.png"/>
          <p:cNvPicPr>
            <a:picLocks noChangeAspect="1"/>
          </p:cNvPicPr>
          <p:nvPr/>
        </p:nvPicPr>
        <p:blipFill>
          <a:blip r:embed="rId2">
            <a:extLst/>
          </a:blip>
          <a:stretch>
            <a:fillRect/>
          </a:stretch>
        </p:blipFill>
        <p:spPr>
          <a:xfrm>
            <a:off x="3941638" y="4585192"/>
            <a:ext cx="3127264" cy="2225449"/>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9" name="Faith"/>
          <p:cNvSpPr/>
          <p:nvPr/>
        </p:nvSpPr>
        <p:spPr>
          <a:xfrm>
            <a:off x="7064579" y="10296241"/>
            <a:ext cx="10254841" cy="30379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p>
            <a:pPr defTabSz="825500">
              <a:defRPr b="1" sz="7500">
                <a:solidFill>
                  <a:srgbClr val="000000"/>
                </a:solidFill>
              </a:defRPr>
            </a:pPr>
          </a:p>
          <a:p>
            <a:pPr defTabSz="825500">
              <a:defRPr b="1" sz="7500">
                <a:solidFill>
                  <a:srgbClr val="000000"/>
                </a:solidFill>
              </a:defRPr>
            </a:pPr>
            <a:r>
              <a:t>Faith</a:t>
            </a:r>
          </a:p>
        </p:txBody>
      </p:sp>
      <p:sp>
        <p:nvSpPr>
          <p:cNvPr id="280" name="Reason"/>
          <p:cNvSpPr/>
          <p:nvPr/>
        </p:nvSpPr>
        <p:spPr>
          <a:xfrm>
            <a:off x="7627864" y="7696053"/>
            <a:ext cx="9128271" cy="26072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Reason</a:t>
            </a:r>
          </a:p>
        </p:txBody>
      </p:sp>
      <p:sp>
        <p:nvSpPr>
          <p:cNvPr id="281" name="Scriptural/Accurate View of the Relationship Between…"/>
          <p:cNvSpPr txBox="1"/>
          <p:nvPr/>
        </p:nvSpPr>
        <p:spPr>
          <a:xfrm>
            <a:off x="1466088" y="299575"/>
            <a:ext cx="21451825" cy="208425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t>Scriptural/Accurate View of the Relationship Between </a:t>
            </a:r>
          </a:p>
          <a:p>
            <a:pPr>
              <a:defRPr b="1" sz="6500">
                <a:solidFill>
                  <a:srgbClr val="000000"/>
                </a:solidFill>
              </a:defRPr>
            </a:pPr>
            <a:r>
              <a:t>FAITH &amp; REASON</a:t>
            </a:r>
          </a:p>
        </p:txBody>
      </p:sp>
      <p:sp>
        <p:nvSpPr>
          <p:cNvPr id="282" name="Line"/>
          <p:cNvSpPr/>
          <p:nvPr/>
        </p:nvSpPr>
        <p:spPr>
          <a:xfrm>
            <a:off x="12191999" y="8881785"/>
            <a:ext cx="1" cy="2797731"/>
          </a:xfrm>
          <a:prstGeom prst="line">
            <a:avLst/>
          </a:prstGeom>
          <a:ln w="177800">
            <a:solidFill>
              <a:srgbClr val="000000"/>
            </a:solidFill>
            <a:miter lim="400000"/>
            <a:tailEnd type="triangle"/>
          </a:ln>
        </p:spPr>
        <p:txBody>
          <a:bodyPr lIns="50800" tIns="50800" rIns="50800" bIns="50800" anchor="ctr"/>
          <a:lstStyle/>
          <a:p>
            <a:pPr/>
          </a:p>
        </p:txBody>
      </p:sp>
      <p:sp>
        <p:nvSpPr>
          <p:cNvPr id="283" name="This is how everyone reasons, Christian or not"/>
          <p:cNvSpPr txBox="1"/>
          <p:nvPr/>
        </p:nvSpPr>
        <p:spPr>
          <a:xfrm>
            <a:off x="3038665" y="3049178"/>
            <a:ext cx="18306670" cy="10809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t>This is how everyone reasons, </a:t>
            </a:r>
            <a:r>
              <a:rPr u="sng"/>
              <a:t>Christian or not</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5" name="Now faith is the substance of things hoped for, the evidence of things not seen. For by it the elders obtained a good testimony. By faith we understand that the worlds were framed by the word of God, so that the things which are seen were not made of thi"/>
          <p:cNvSpPr txBox="1"/>
          <p:nvPr/>
        </p:nvSpPr>
        <p:spPr>
          <a:xfrm>
            <a:off x="2137361" y="4711699"/>
            <a:ext cx="20109278" cy="4292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defRPr sz="5500">
                <a:solidFill>
                  <a:srgbClr val="000000"/>
                </a:solidFill>
                <a:latin typeface="Helvetica"/>
                <a:ea typeface="Helvetica"/>
                <a:cs typeface="Helvetica"/>
                <a:sym typeface="Helvetica"/>
              </a:defRPr>
            </a:pPr>
            <a:r>
              <a:t>Now faith is the substance of things hoped for, the evidence of things not seen. For by it the elders obtained a good testimony. </a:t>
            </a:r>
            <a:r>
              <a:t>By faith we understand</a:t>
            </a:r>
            <a:r>
              <a:t> that the worlds were framed by the word of God, so that the things which are seen were not made of things which are visible.</a:t>
            </a:r>
          </a:p>
        </p:txBody>
      </p:sp>
      <p:sp>
        <p:nvSpPr>
          <p:cNvPr id="286" name="Hebrews 11:1-3"/>
          <p:cNvSpPr txBox="1"/>
          <p:nvPr/>
        </p:nvSpPr>
        <p:spPr>
          <a:xfrm>
            <a:off x="19201993" y="12642898"/>
            <a:ext cx="4833016"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Hebrews 11:1-3</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BIG IDEA #2"/>
          <p:cNvSpPr txBox="1"/>
          <p:nvPr/>
        </p:nvSpPr>
        <p:spPr>
          <a:xfrm>
            <a:off x="-102170" y="27608"/>
            <a:ext cx="10511899" cy="1828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11100">
                <a:solidFill>
                  <a:schemeClr val="accent5">
                    <a:hueOff val="-82419"/>
                    <a:satOff val="-9513"/>
                    <a:lumOff val="-16343"/>
                  </a:schemeClr>
                </a:solidFill>
                <a:latin typeface="American Typewriter"/>
                <a:ea typeface="American Typewriter"/>
                <a:cs typeface="American Typewriter"/>
                <a:sym typeface="American Typewriter"/>
              </a:defRPr>
            </a:lvl1pPr>
          </a:lstStyle>
          <a:p>
            <a:pPr/>
            <a:r>
              <a:t>BIG IDEA #2</a:t>
            </a:r>
          </a:p>
        </p:txBody>
      </p:sp>
      <p:sp>
        <p:nvSpPr>
          <p:cNvPr id="154" name="If the Bible is objectively true……"/>
          <p:cNvSpPr txBox="1"/>
          <p:nvPr/>
        </p:nvSpPr>
        <p:spPr>
          <a:xfrm>
            <a:off x="355452" y="3307622"/>
            <a:ext cx="23673096" cy="71007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b="1" sz="6500">
                <a:solidFill>
                  <a:srgbClr val="000000"/>
                </a:solidFill>
              </a:defRPr>
            </a:pPr>
            <a:r>
              <a:t>If the Bible is objectively true…</a:t>
            </a:r>
          </a:p>
          <a:p>
            <a:pPr>
              <a:defRPr b="1" sz="6500">
                <a:solidFill>
                  <a:srgbClr val="000000"/>
                </a:solidFill>
              </a:defRPr>
            </a:pPr>
          </a:p>
          <a:p>
            <a:pPr>
              <a:defRPr b="1" sz="6500">
                <a:solidFill>
                  <a:srgbClr val="000000"/>
                </a:solidFill>
              </a:defRPr>
            </a:pPr>
            <a:r>
              <a:t>AND it claims to be an authoritative word from an </a:t>
            </a:r>
          </a:p>
          <a:p>
            <a:pPr>
              <a:defRPr b="1" sz="6500">
                <a:solidFill>
                  <a:srgbClr val="000000"/>
                </a:solidFill>
              </a:defRPr>
            </a:pPr>
            <a:r>
              <a:t>INFINITE KNOWER…</a:t>
            </a:r>
          </a:p>
          <a:p>
            <a:pPr>
              <a:defRPr b="1" sz="6500">
                <a:solidFill>
                  <a:srgbClr val="000000"/>
                </a:solidFill>
              </a:defRPr>
            </a:pPr>
          </a:p>
          <a:p>
            <a:pPr>
              <a:defRPr b="1" sz="6500">
                <a:solidFill>
                  <a:srgbClr val="000000"/>
                </a:solidFill>
              </a:defRPr>
            </a:pPr>
            <a:r>
              <a:t>Then it must be both </a:t>
            </a:r>
            <a:r>
              <a:t>SELF-ATTESTING</a:t>
            </a:r>
            <a:r>
              <a:t> and </a:t>
            </a:r>
          </a:p>
          <a:p>
            <a:pPr>
              <a:defRPr b="1" sz="6500">
                <a:solidFill>
                  <a:srgbClr val="000000"/>
                </a:solidFill>
              </a:defRPr>
            </a:pPr>
            <a:r>
              <a:t>SELF-EVIDENCING</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8" name="“All who make idols are nothing, and the things they delight in do not profit; their witnesses neither see nor know…The blacksmith fashions it and works it over the coals, shaping it with hammers…he makes into a god, his idol, bows down to it, and worshi"/>
          <p:cNvSpPr txBox="1"/>
          <p:nvPr/>
        </p:nvSpPr>
        <p:spPr>
          <a:xfrm>
            <a:off x="2137361" y="3454399"/>
            <a:ext cx="20109278" cy="6807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sz="5500">
                <a:solidFill>
                  <a:srgbClr val="000000"/>
                </a:solidFill>
                <a:latin typeface="Helvetica"/>
                <a:ea typeface="Helvetica"/>
                <a:cs typeface="Helvetica"/>
                <a:sym typeface="Helvetica"/>
              </a:defRPr>
            </a:lvl1pPr>
          </a:lstStyle>
          <a:p>
            <a:pPr/>
            <a:r>
              <a:t>“All who make idols are nothing, and the things they delight in do not profit; their witnesses neither see nor know…The blacksmith fashions it and works it over the coals, shaping it with hammers…he makes into a god, his idol, bows down to it, and worships it; he prays to it and says, ‘Save me, for you are my god!’…Such a person feeds on ashes; a deluded heart misleads him; he cannot save himself, or say, ‘Is not this thing in my right hand a lie?’”</a:t>
            </a:r>
          </a:p>
        </p:txBody>
      </p:sp>
      <p:sp>
        <p:nvSpPr>
          <p:cNvPr id="289" name="Isaiah 44:9-20"/>
          <p:cNvSpPr txBox="1"/>
          <p:nvPr/>
        </p:nvSpPr>
        <p:spPr>
          <a:xfrm>
            <a:off x="19201993" y="12642898"/>
            <a:ext cx="4833016"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defTabSz="457200">
              <a:defRPr sz="5000">
                <a:solidFill>
                  <a:srgbClr val="000000"/>
                </a:solidFill>
                <a:latin typeface="Helvetica"/>
                <a:ea typeface="Helvetica"/>
                <a:cs typeface="Helvetica"/>
                <a:sym typeface="Helvetica"/>
              </a:defRPr>
            </a:lvl1pPr>
          </a:lstStyle>
          <a:p>
            <a:pPr/>
            <a:r>
              <a:t>Isaiah 44:9-20</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1" name="Beware lest anyone cheat you through philosophy and empty deceit, according to the tradition of men, according to the basic principles of the world, and not according to Christ."/>
          <p:cNvSpPr txBox="1"/>
          <p:nvPr/>
        </p:nvSpPr>
        <p:spPr>
          <a:xfrm>
            <a:off x="2137361" y="5549900"/>
            <a:ext cx="20109278" cy="261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defTabSz="457200">
              <a:defRPr sz="5500">
                <a:solidFill>
                  <a:srgbClr val="000000"/>
                </a:solidFill>
                <a:latin typeface="Helvetica"/>
                <a:ea typeface="Helvetica"/>
                <a:cs typeface="Helvetica"/>
                <a:sym typeface="Helvetica"/>
              </a:defRPr>
            </a:lvl1pPr>
          </a:lstStyle>
          <a:p>
            <a:pPr/>
            <a:r>
              <a:t>Beware lest anyone cheat you through philosophy and empty deceit, according to the tradition of men, according to the basic principles of the world, and not according to Christ.</a:t>
            </a:r>
          </a:p>
        </p:txBody>
      </p:sp>
      <p:sp>
        <p:nvSpPr>
          <p:cNvPr id="292" name="Colossians 2:8"/>
          <p:cNvSpPr txBox="1"/>
          <p:nvPr/>
        </p:nvSpPr>
        <p:spPr>
          <a:xfrm>
            <a:off x="19201993" y="12642898"/>
            <a:ext cx="4833016"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defTabSz="457200">
              <a:defRPr sz="5000">
                <a:solidFill>
                  <a:srgbClr val="000000"/>
                </a:solidFill>
                <a:latin typeface="Helvetica"/>
                <a:ea typeface="Helvetica"/>
                <a:cs typeface="Helvetica"/>
                <a:sym typeface="Helvetica"/>
              </a:defRPr>
            </a:lvl1pPr>
          </a:lstStyle>
          <a:p>
            <a:pPr/>
            <a:r>
              <a:t>Colossians 2:8</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4" name="Word of God"/>
          <p:cNvSpPr/>
          <p:nvPr/>
        </p:nvSpPr>
        <p:spPr>
          <a:xfrm>
            <a:off x="4663168" y="10381832"/>
            <a:ext cx="15057664" cy="2996526"/>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Word of God</a:t>
            </a:r>
          </a:p>
        </p:txBody>
      </p:sp>
      <p:sp>
        <p:nvSpPr>
          <p:cNvPr id="295" name="Christian Faith"/>
          <p:cNvSpPr/>
          <p:nvPr/>
        </p:nvSpPr>
        <p:spPr>
          <a:xfrm>
            <a:off x="5595284" y="7784426"/>
            <a:ext cx="13193432" cy="26072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Christian Faith</a:t>
            </a:r>
          </a:p>
        </p:txBody>
      </p:sp>
      <p:sp>
        <p:nvSpPr>
          <p:cNvPr id="296" name="Line"/>
          <p:cNvSpPr/>
          <p:nvPr/>
        </p:nvSpPr>
        <p:spPr>
          <a:xfrm flipH="1">
            <a:off x="8347771" y="4279537"/>
            <a:ext cx="1" cy="8135952"/>
          </a:xfrm>
          <a:prstGeom prst="line">
            <a:avLst/>
          </a:prstGeom>
          <a:ln w="177800">
            <a:solidFill>
              <a:srgbClr val="000000"/>
            </a:solidFill>
            <a:miter lim="400000"/>
            <a:tailEnd type="triangle"/>
          </a:ln>
        </p:spPr>
        <p:txBody>
          <a:bodyPr lIns="50800" tIns="50800" rIns="50800" bIns="50800" anchor="ctr"/>
          <a:lstStyle/>
          <a:p>
            <a:pPr/>
          </a:p>
        </p:txBody>
      </p:sp>
      <p:sp>
        <p:nvSpPr>
          <p:cNvPr id="297" name="Reason"/>
          <p:cNvSpPr/>
          <p:nvPr/>
        </p:nvSpPr>
        <p:spPr>
          <a:xfrm>
            <a:off x="6381971" y="5171861"/>
            <a:ext cx="11620058" cy="26072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Reason</a:t>
            </a:r>
          </a:p>
        </p:txBody>
      </p:sp>
      <p:sp>
        <p:nvSpPr>
          <p:cNvPr id="298" name="100% Certainty"/>
          <p:cNvSpPr/>
          <p:nvPr/>
        </p:nvSpPr>
        <p:spPr>
          <a:xfrm>
            <a:off x="7206327" y="2559296"/>
            <a:ext cx="9971345" cy="26072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100% Certainty</a:t>
            </a:r>
          </a:p>
        </p:txBody>
      </p:sp>
      <p:sp>
        <p:nvSpPr>
          <p:cNvPr id="299" name="Line"/>
          <p:cNvSpPr/>
          <p:nvPr/>
        </p:nvSpPr>
        <p:spPr>
          <a:xfrm flipH="1">
            <a:off x="16384161" y="4279537"/>
            <a:ext cx="1" cy="8135952"/>
          </a:xfrm>
          <a:prstGeom prst="line">
            <a:avLst/>
          </a:prstGeom>
          <a:ln w="177800">
            <a:solidFill>
              <a:srgbClr val="000000"/>
            </a:solidFill>
            <a:miter lim="400000"/>
            <a:tailEnd type="triangle"/>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1" name="God, an Infinite Knower, speaks/reveals absolute truth in His word."/>
          <p:cNvSpPr/>
          <p:nvPr/>
        </p:nvSpPr>
        <p:spPr>
          <a:xfrm>
            <a:off x="4663168" y="10381832"/>
            <a:ext cx="15057664" cy="2996526"/>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100">
                <a:solidFill>
                  <a:srgbClr val="000000"/>
                </a:solidFill>
              </a:defRPr>
            </a:lvl1pPr>
          </a:lstStyle>
          <a:p>
            <a:pPr/>
            <a:r>
              <a:t>God, an Infinite Knower, speaks/reveals absolute truth in His word.</a:t>
            </a:r>
          </a:p>
        </p:txBody>
      </p:sp>
      <p:sp>
        <p:nvSpPr>
          <p:cNvPr id="302" name="Christian Faith"/>
          <p:cNvSpPr/>
          <p:nvPr/>
        </p:nvSpPr>
        <p:spPr>
          <a:xfrm>
            <a:off x="5595284" y="7784426"/>
            <a:ext cx="13193432" cy="26072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Christian Faith</a:t>
            </a:r>
          </a:p>
        </p:txBody>
      </p:sp>
      <p:sp>
        <p:nvSpPr>
          <p:cNvPr id="303" name="Biblical Reasoning"/>
          <p:cNvSpPr/>
          <p:nvPr/>
        </p:nvSpPr>
        <p:spPr>
          <a:xfrm>
            <a:off x="6381971" y="5171861"/>
            <a:ext cx="11620058" cy="26072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Biblical Reasoning</a:t>
            </a:r>
          </a:p>
        </p:txBody>
      </p:sp>
      <p:sp>
        <p:nvSpPr>
          <p:cNvPr id="304" name="100% Certainty"/>
          <p:cNvSpPr/>
          <p:nvPr/>
        </p:nvSpPr>
        <p:spPr>
          <a:xfrm>
            <a:off x="7206327" y="2559296"/>
            <a:ext cx="9971345" cy="26072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100% Certainty</a:t>
            </a:r>
          </a:p>
        </p:txBody>
      </p:sp>
      <p:sp>
        <p:nvSpPr>
          <p:cNvPr id="305" name="Line"/>
          <p:cNvSpPr/>
          <p:nvPr/>
        </p:nvSpPr>
        <p:spPr>
          <a:xfrm flipV="1">
            <a:off x="16693467" y="3912802"/>
            <a:ext cx="1" cy="7013174"/>
          </a:xfrm>
          <a:prstGeom prst="line">
            <a:avLst/>
          </a:prstGeom>
          <a:ln w="177800">
            <a:solidFill>
              <a:srgbClr val="000000"/>
            </a:solidFill>
            <a:miter lim="400000"/>
            <a:tailEnd type="triangle"/>
          </a:ln>
        </p:spPr>
        <p:txBody>
          <a:bodyPr lIns="50800" tIns="50800" rIns="50800" bIns="50800" anchor="ctr"/>
          <a:lstStyle/>
          <a:p>
            <a:pPr/>
          </a:p>
        </p:txBody>
      </p:sp>
      <p:sp>
        <p:nvSpPr>
          <p:cNvPr id="306" name="Line"/>
          <p:cNvSpPr/>
          <p:nvPr/>
        </p:nvSpPr>
        <p:spPr>
          <a:xfrm flipV="1">
            <a:off x="7718041" y="3912802"/>
            <a:ext cx="1" cy="7013174"/>
          </a:xfrm>
          <a:prstGeom prst="line">
            <a:avLst/>
          </a:prstGeom>
          <a:ln w="177800">
            <a:solidFill>
              <a:srgbClr val="000000"/>
            </a:solidFill>
            <a:miter lim="400000"/>
            <a:tailEnd type="triangle"/>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8" name="Biblical faith provides a sure basis/foundation for understanding, knowledge, thinking, and reasoning."/>
          <p:cNvSpPr txBox="1"/>
          <p:nvPr/>
        </p:nvSpPr>
        <p:spPr>
          <a:xfrm>
            <a:off x="1954371" y="5815872"/>
            <a:ext cx="20475259"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Biblical faith provides a sure basis/foundation for understanding, knowledge, thinking, and reasoning.</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0" name="God, an Infinite Knower, speaks/reveals absolute truth in His word."/>
          <p:cNvSpPr/>
          <p:nvPr/>
        </p:nvSpPr>
        <p:spPr>
          <a:xfrm>
            <a:off x="4663168" y="10381832"/>
            <a:ext cx="15057664" cy="2996526"/>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100">
                <a:solidFill>
                  <a:srgbClr val="000000"/>
                </a:solidFill>
              </a:defRPr>
            </a:lvl1pPr>
          </a:lstStyle>
          <a:p>
            <a:pPr/>
            <a:r>
              <a:t>God, an Infinite Knower, speaks/reveals absolute truth in His word.</a:t>
            </a:r>
          </a:p>
        </p:txBody>
      </p:sp>
      <p:sp>
        <p:nvSpPr>
          <p:cNvPr id="311" name="Christian Faith"/>
          <p:cNvSpPr/>
          <p:nvPr/>
        </p:nvSpPr>
        <p:spPr>
          <a:xfrm>
            <a:off x="5595284" y="7784426"/>
            <a:ext cx="13193432" cy="26072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Christian Faith</a:t>
            </a:r>
          </a:p>
        </p:txBody>
      </p:sp>
      <p:sp>
        <p:nvSpPr>
          <p:cNvPr id="312" name="Biblical Reasoning"/>
          <p:cNvSpPr/>
          <p:nvPr/>
        </p:nvSpPr>
        <p:spPr>
          <a:xfrm>
            <a:off x="6381971" y="5171861"/>
            <a:ext cx="11620058" cy="26072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Biblical Reasoning</a:t>
            </a:r>
          </a:p>
        </p:txBody>
      </p:sp>
      <p:sp>
        <p:nvSpPr>
          <p:cNvPr id="313" name="Coherent Worldview"/>
          <p:cNvSpPr/>
          <p:nvPr/>
        </p:nvSpPr>
        <p:spPr>
          <a:xfrm>
            <a:off x="7206327" y="2559296"/>
            <a:ext cx="9971345" cy="26072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Coherent Worldview</a:t>
            </a:r>
          </a:p>
        </p:txBody>
      </p:sp>
      <p:sp>
        <p:nvSpPr>
          <p:cNvPr id="314" name="Line"/>
          <p:cNvSpPr/>
          <p:nvPr/>
        </p:nvSpPr>
        <p:spPr>
          <a:xfrm flipV="1">
            <a:off x="16693466" y="4344639"/>
            <a:ext cx="1" cy="6581337"/>
          </a:xfrm>
          <a:prstGeom prst="line">
            <a:avLst/>
          </a:prstGeom>
          <a:ln w="177800">
            <a:solidFill>
              <a:srgbClr val="000000"/>
            </a:solidFill>
            <a:miter lim="400000"/>
            <a:tailEnd type="triangle"/>
          </a:ln>
        </p:spPr>
        <p:txBody>
          <a:bodyPr lIns="50800" tIns="50800" rIns="50800" bIns="50800" anchor="ctr"/>
          <a:lstStyle/>
          <a:p>
            <a:pPr/>
          </a:p>
        </p:txBody>
      </p:sp>
      <p:sp>
        <p:nvSpPr>
          <p:cNvPr id="315" name="Line"/>
          <p:cNvSpPr/>
          <p:nvPr/>
        </p:nvSpPr>
        <p:spPr>
          <a:xfrm flipV="1">
            <a:off x="7718041" y="4344640"/>
            <a:ext cx="1" cy="6581337"/>
          </a:xfrm>
          <a:prstGeom prst="line">
            <a:avLst/>
          </a:prstGeom>
          <a:ln w="177800">
            <a:solidFill>
              <a:srgbClr val="000000"/>
            </a:solidFill>
            <a:miter lim="400000"/>
            <a:tailEnd type="triangle"/>
          </a:ln>
        </p:spPr>
        <p:txBody>
          <a:bodyPr lIns="50800" tIns="50800" rIns="50800" bIns="50800" anchor="ctr"/>
          <a:lstStyle/>
          <a:p>
            <a:pPr/>
          </a:p>
        </p:txBody>
      </p:sp>
      <p:sp>
        <p:nvSpPr>
          <p:cNvPr id="316" name="This argument is NOT a claim that we know all things…"/>
          <p:cNvSpPr txBox="1"/>
          <p:nvPr/>
        </p:nvSpPr>
        <p:spPr>
          <a:xfrm>
            <a:off x="1280763" y="668665"/>
            <a:ext cx="21822474" cy="10809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This argument is NOT a claim that we know all things…</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8" name="False Worldviews/Religions"/>
          <p:cNvSpPr/>
          <p:nvPr/>
        </p:nvSpPr>
        <p:spPr>
          <a:xfrm>
            <a:off x="911911" y="10448062"/>
            <a:ext cx="22096077" cy="3018669"/>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100">
                <a:solidFill>
                  <a:srgbClr val="000000"/>
                </a:solidFill>
              </a:defRPr>
            </a:lvl1pPr>
          </a:lstStyle>
          <a:p>
            <a:pPr/>
            <a:r>
              <a:t>False Worldviews/Religions</a:t>
            </a:r>
          </a:p>
        </p:txBody>
      </p:sp>
      <p:sp>
        <p:nvSpPr>
          <p:cNvPr id="319" name="Non-Christian Faith"/>
          <p:cNvSpPr/>
          <p:nvPr/>
        </p:nvSpPr>
        <p:spPr>
          <a:xfrm>
            <a:off x="1900315" y="7828612"/>
            <a:ext cx="20119268" cy="26072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Non-Christian Faith</a:t>
            </a:r>
          </a:p>
        </p:txBody>
      </p:sp>
      <p:sp>
        <p:nvSpPr>
          <p:cNvPr id="320" name="Un-Biblical Reasoning"/>
          <p:cNvSpPr/>
          <p:nvPr/>
        </p:nvSpPr>
        <p:spPr>
          <a:xfrm>
            <a:off x="2447863" y="5216047"/>
            <a:ext cx="19024172" cy="26072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Un-Biblical Reasoning</a:t>
            </a:r>
          </a:p>
        </p:txBody>
      </p:sp>
      <p:sp>
        <p:nvSpPr>
          <p:cNvPr id="321" name="In-Coherent Worldview"/>
          <p:cNvSpPr/>
          <p:nvPr/>
        </p:nvSpPr>
        <p:spPr>
          <a:xfrm>
            <a:off x="3709844" y="2603482"/>
            <a:ext cx="16500209" cy="2607231"/>
          </a:xfrm>
          <a:prstGeom prst="rect">
            <a:avLst/>
          </a:prstGeom>
          <a:ln w="1905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lvl1pPr defTabSz="825500">
              <a:defRPr b="1" sz="7500">
                <a:solidFill>
                  <a:srgbClr val="000000"/>
                </a:solidFill>
              </a:defRPr>
            </a:lvl1pPr>
          </a:lstStyle>
          <a:p>
            <a:pPr/>
            <a:r>
              <a:t>In-Coherent Worldview</a:t>
            </a:r>
          </a:p>
        </p:txBody>
      </p:sp>
      <p:sp>
        <p:nvSpPr>
          <p:cNvPr id="322" name="Line"/>
          <p:cNvSpPr/>
          <p:nvPr/>
        </p:nvSpPr>
        <p:spPr>
          <a:xfrm flipV="1">
            <a:off x="4801730" y="4123708"/>
            <a:ext cx="1" cy="7385137"/>
          </a:xfrm>
          <a:prstGeom prst="line">
            <a:avLst/>
          </a:prstGeom>
          <a:ln w="177800">
            <a:solidFill>
              <a:srgbClr val="000000"/>
            </a:solidFill>
            <a:miter lim="400000"/>
            <a:tailEnd type="triangle"/>
          </a:ln>
        </p:spPr>
        <p:txBody>
          <a:bodyPr lIns="50800" tIns="50800" rIns="50800" bIns="50800" anchor="ctr"/>
          <a:lstStyle/>
          <a:p>
            <a:pPr/>
          </a:p>
        </p:txBody>
      </p:sp>
      <p:sp>
        <p:nvSpPr>
          <p:cNvPr id="323" name="Line"/>
          <p:cNvSpPr/>
          <p:nvPr/>
        </p:nvSpPr>
        <p:spPr>
          <a:xfrm flipV="1">
            <a:off x="19421913" y="4123708"/>
            <a:ext cx="1" cy="7385137"/>
          </a:xfrm>
          <a:prstGeom prst="line">
            <a:avLst/>
          </a:prstGeom>
          <a:ln w="177800">
            <a:solidFill>
              <a:srgbClr val="000000"/>
            </a:solidFill>
            <a:miter lim="400000"/>
            <a:tailEnd type="triangle"/>
          </a:ln>
        </p:spPr>
        <p:txBody>
          <a:bodyPr lIns="50800" tIns="50800" rIns="50800" bIns="50800" anchor="ctr"/>
          <a:lstStyle/>
          <a:p>
            <a:pP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5" name="Questions???"/>
          <p:cNvSpPr txBox="1"/>
          <p:nvPr/>
        </p:nvSpPr>
        <p:spPr>
          <a:xfrm>
            <a:off x="9451562" y="6317522"/>
            <a:ext cx="5480876" cy="10809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6500">
                <a:solidFill>
                  <a:srgbClr val="000000"/>
                </a:solidFill>
              </a:defRPr>
            </a:lvl1pPr>
          </a:lstStyle>
          <a:p>
            <a:pPr/>
            <a:r>
              <a:t>Questions???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Self-Attesting:…"/>
          <p:cNvSpPr txBox="1"/>
          <p:nvPr/>
        </p:nvSpPr>
        <p:spPr>
          <a:xfrm>
            <a:off x="2504566" y="1073526"/>
            <a:ext cx="19374867" cy="30875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rPr u="sng"/>
              <a:t>Self-Attesting</a:t>
            </a:r>
            <a:r>
              <a:t>:</a:t>
            </a:r>
          </a:p>
          <a:p>
            <a:pPr>
              <a:defRPr b="1" sz="6500">
                <a:solidFill>
                  <a:srgbClr val="000000"/>
                </a:solidFill>
              </a:defRPr>
            </a:pPr>
            <a:r>
              <a:t>Christian Scripture, coming to us as God’s word, </a:t>
            </a:r>
          </a:p>
          <a:p>
            <a:pPr>
              <a:defRPr b="1" sz="6500">
                <a:solidFill>
                  <a:srgbClr val="000000"/>
                </a:solidFill>
              </a:defRPr>
            </a:pPr>
            <a:r>
              <a:t>attests to its own truthfulness.</a:t>
            </a:r>
          </a:p>
        </p:txBody>
      </p:sp>
      <p:sp>
        <p:nvSpPr>
          <p:cNvPr id="157" name="And God said to Moses, “I AM WHO I AM.”"/>
          <p:cNvSpPr txBox="1"/>
          <p:nvPr/>
        </p:nvSpPr>
        <p:spPr>
          <a:xfrm>
            <a:off x="4509595" y="6388099"/>
            <a:ext cx="15364809"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sz="5500">
                <a:solidFill>
                  <a:srgbClr val="000000"/>
                </a:solidFill>
                <a:latin typeface="Helvetica"/>
                <a:ea typeface="Helvetica"/>
                <a:cs typeface="Helvetica"/>
                <a:sym typeface="Helvetica"/>
              </a:defRPr>
            </a:pPr>
            <a:r>
              <a:t>And God said to Moses, </a:t>
            </a:r>
            <a:r>
              <a:t>“I AM WHO I AM.”</a:t>
            </a:r>
          </a:p>
        </p:txBody>
      </p:sp>
      <p:sp>
        <p:nvSpPr>
          <p:cNvPr id="158" name="Exodus 3:14"/>
          <p:cNvSpPr txBox="1"/>
          <p:nvPr/>
        </p:nvSpPr>
        <p:spPr>
          <a:xfrm>
            <a:off x="17305673" y="8423412"/>
            <a:ext cx="4895424"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57200">
              <a:defRPr sz="5500">
                <a:solidFill>
                  <a:srgbClr val="000000"/>
                </a:solidFill>
                <a:latin typeface="Helvetica"/>
                <a:ea typeface="Helvetica"/>
                <a:cs typeface="Helvetica"/>
                <a:sym typeface="Helvetica"/>
              </a:defRPr>
            </a:lvl1pPr>
          </a:lstStyle>
          <a:p>
            <a:pPr/>
            <a:r>
              <a:t>Exodus 3:14</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0" presetID="1" grpId="1" fill="hold">
                                  <p:stCondLst>
                                    <p:cond delay="0"/>
                                  </p:stCondLst>
                                  <p:iterate type="el" backwards="0">
                                    <p:tmAbs val="0"/>
                                  </p:iterate>
                                  <p:childTnLst>
                                    <p:set>
                                      <p:cBhvr>
                                        <p:cTn id="6" fill="hold"/>
                                        <p:tgtEl>
                                          <p:spTgt spid="157"/>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1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7" grpId="1"/>
      <p:bldP build="whole" bldLvl="1" animBg="1" rev="0" advAuto="0" spid="158" grpId="2"/>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Self-Evidencing:…"/>
          <p:cNvSpPr txBox="1"/>
          <p:nvPr/>
        </p:nvSpPr>
        <p:spPr>
          <a:xfrm>
            <a:off x="373951" y="995946"/>
            <a:ext cx="23636098" cy="40908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rPr u="sng"/>
              <a:t>Self-Evidencing</a:t>
            </a:r>
            <a:r>
              <a:t>:</a:t>
            </a:r>
          </a:p>
          <a:p>
            <a:pPr>
              <a:defRPr b="1" sz="6500">
                <a:solidFill>
                  <a:srgbClr val="000000"/>
                </a:solidFill>
              </a:defRPr>
            </a:pPr>
            <a:r>
              <a:t>The ultimate proof that Scripture is what it claims to be can only come from within itself </a:t>
            </a:r>
            <a:r>
              <a:t>because there is no higher authority than itself.</a:t>
            </a:r>
          </a:p>
        </p:txBody>
      </p:sp>
      <p:sp>
        <p:nvSpPr>
          <p:cNvPr id="161" name="“For when God made a promise to Abraham, because He could swear by no one greater,…"/>
          <p:cNvSpPr txBox="1"/>
          <p:nvPr/>
        </p:nvSpPr>
        <p:spPr>
          <a:xfrm>
            <a:off x="4247119" y="6984258"/>
            <a:ext cx="15889762" cy="261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sz="5500">
                <a:solidFill>
                  <a:srgbClr val="000000"/>
                </a:solidFill>
                <a:latin typeface="Helvetica"/>
                <a:ea typeface="Helvetica"/>
                <a:cs typeface="Helvetica"/>
                <a:sym typeface="Helvetica"/>
              </a:defRPr>
            </a:pPr>
            <a:r>
              <a:t>“For when God made a promise to Abraham, </a:t>
            </a:r>
            <a:r>
              <a:t>because He could swear by no one greater,</a:t>
            </a:r>
            <a:r>
              <a:t> </a:t>
            </a:r>
          </a:p>
          <a:p>
            <a:pPr defTabSz="457200">
              <a:defRPr sz="5500">
                <a:solidFill>
                  <a:srgbClr val="000000"/>
                </a:solidFill>
                <a:latin typeface="Helvetica"/>
                <a:ea typeface="Helvetica"/>
                <a:cs typeface="Helvetica"/>
                <a:sym typeface="Helvetica"/>
              </a:defRPr>
            </a:pPr>
            <a:r>
              <a:t>He swore by Himself”</a:t>
            </a:r>
          </a:p>
        </p:txBody>
      </p:sp>
      <p:sp>
        <p:nvSpPr>
          <p:cNvPr id="162" name="Hebrews 6:13"/>
          <p:cNvSpPr txBox="1"/>
          <p:nvPr/>
        </p:nvSpPr>
        <p:spPr>
          <a:xfrm>
            <a:off x="16404803" y="10278717"/>
            <a:ext cx="4550758"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57200">
              <a:defRPr sz="5500">
                <a:solidFill>
                  <a:srgbClr val="000000"/>
                </a:solidFill>
                <a:latin typeface="Helvetica"/>
                <a:ea typeface="Helvetica"/>
                <a:cs typeface="Helvetica"/>
                <a:sym typeface="Helvetica"/>
              </a:defRPr>
            </a:lvl1pPr>
          </a:lstStyle>
          <a:p>
            <a:pPr/>
            <a:r>
              <a:t>Hebrews 6:13</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1"/>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16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2" grpId="2"/>
      <p:bldP build="whole" bldLvl="1" animBg="1" rev="0" advAuto="0" spid="161" grpId="1"/>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Isn’t this circular reasoning?!?!"/>
          <p:cNvSpPr txBox="1"/>
          <p:nvPr/>
        </p:nvSpPr>
        <p:spPr>
          <a:xfrm>
            <a:off x="175028" y="278396"/>
            <a:ext cx="6267160" cy="30875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Isn’t this circular reasoning?!?!</a:t>
            </a:r>
          </a:p>
        </p:txBody>
      </p:sp>
      <p:grpSp>
        <p:nvGrpSpPr>
          <p:cNvPr id="170" name="Group"/>
          <p:cNvGrpSpPr/>
          <p:nvPr/>
        </p:nvGrpSpPr>
        <p:grpSpPr>
          <a:xfrm>
            <a:off x="3767599" y="-371574"/>
            <a:ext cx="17031462" cy="14857578"/>
            <a:chOff x="0" y="0"/>
            <a:chExt cx="17031461" cy="14857576"/>
          </a:xfrm>
        </p:grpSpPr>
        <p:pic>
          <p:nvPicPr>
            <p:cNvPr id="165" name="220px-Circular_reasoning.svg.png" descr="220px-Circular_reasoning.svg.png"/>
            <p:cNvPicPr>
              <a:picLocks noChangeAspect="1"/>
            </p:cNvPicPr>
            <p:nvPr/>
          </p:nvPicPr>
          <p:blipFill>
            <a:blip r:embed="rId2">
              <a:extLst/>
            </a:blip>
            <a:stretch>
              <a:fillRect/>
            </a:stretch>
          </p:blipFill>
          <p:spPr>
            <a:xfrm>
              <a:off x="0" y="0"/>
              <a:ext cx="16848802" cy="14857577"/>
            </a:xfrm>
            <a:prstGeom prst="rect">
              <a:avLst/>
            </a:prstGeom>
            <a:ln w="12700" cap="flat">
              <a:noFill/>
              <a:miter lim="400000"/>
            </a:ln>
            <a:effectLst/>
          </p:spPr>
        </p:pic>
        <p:sp>
          <p:nvSpPr>
            <p:cNvPr id="166" name="Rectangle"/>
            <p:cNvSpPr/>
            <p:nvPr/>
          </p:nvSpPr>
          <p:spPr>
            <a:xfrm>
              <a:off x="13592094" y="6036030"/>
              <a:ext cx="3439368" cy="2785518"/>
            </a:xfrm>
            <a:prstGeom prst="rect">
              <a:avLst/>
            </a:prstGeom>
            <a:solidFill>
              <a:srgbClr val="FFFFFF"/>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67" name="Rectangle"/>
            <p:cNvSpPr/>
            <p:nvPr/>
          </p:nvSpPr>
          <p:spPr>
            <a:xfrm>
              <a:off x="172407" y="6036030"/>
              <a:ext cx="3574855" cy="289854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68" name="Rectangle"/>
            <p:cNvSpPr/>
            <p:nvPr/>
          </p:nvSpPr>
          <p:spPr>
            <a:xfrm>
              <a:off x="6962244" y="1660062"/>
              <a:ext cx="3439368" cy="2624809"/>
            </a:xfrm>
            <a:prstGeom prst="rect">
              <a:avLst/>
            </a:prstGeom>
            <a:solidFill>
              <a:srgbClr val="FFFFFF"/>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69" name="Rectangle"/>
            <p:cNvSpPr/>
            <p:nvPr/>
          </p:nvSpPr>
          <p:spPr>
            <a:xfrm>
              <a:off x="6915555" y="9658034"/>
              <a:ext cx="3574855" cy="2898546"/>
            </a:xfrm>
            <a:prstGeom prst="rect">
              <a:avLst/>
            </a:prstGeom>
            <a:solidFill>
              <a:srgbClr val="FFFFFF"/>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p>
          </p:txBody>
        </p:sp>
      </p:grpSp>
      <p:sp>
        <p:nvSpPr>
          <p:cNvPr id="171" name="I believe the Bible is true…because…The Bible says it’s true."/>
          <p:cNvSpPr txBox="1"/>
          <p:nvPr/>
        </p:nvSpPr>
        <p:spPr>
          <a:xfrm>
            <a:off x="275573" y="6516737"/>
            <a:ext cx="24015514"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6500">
                <a:solidFill>
                  <a:srgbClr val="000000"/>
                </a:solidFill>
              </a:defRPr>
            </a:lvl1pPr>
          </a:lstStyle>
          <a:p>
            <a:pPr/>
            <a:r>
              <a:t>I believe the Bible is true…because…The Bible says it’s true.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Consider the problems with using another standard to “test” God’s word…"/>
          <p:cNvSpPr txBox="1"/>
          <p:nvPr/>
        </p:nvSpPr>
        <p:spPr>
          <a:xfrm>
            <a:off x="3858728" y="785362"/>
            <a:ext cx="16811040" cy="2084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Consider the problems with using another standard to “test” God’s word…</a:t>
            </a:r>
          </a:p>
        </p:txBody>
      </p:sp>
      <p:sp>
        <p:nvSpPr>
          <p:cNvPr id="174" name="Rectangle"/>
          <p:cNvSpPr/>
          <p:nvPr/>
        </p:nvSpPr>
        <p:spPr>
          <a:xfrm>
            <a:off x="3529679" y="341335"/>
            <a:ext cx="17324642" cy="3007825"/>
          </a:xfrm>
          <a:prstGeom prst="rect">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75" name="It’s a theological problem."/>
          <p:cNvSpPr txBox="1"/>
          <p:nvPr/>
        </p:nvSpPr>
        <p:spPr>
          <a:xfrm>
            <a:off x="3786480" y="3999135"/>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theological problem.</a:t>
            </a:r>
          </a:p>
        </p:txBody>
      </p:sp>
      <p:sp>
        <p:nvSpPr>
          <p:cNvPr id="176" name="Who or what can you appeal to in order to validate what God declares to be true?"/>
          <p:cNvSpPr txBox="1"/>
          <p:nvPr/>
        </p:nvSpPr>
        <p:spPr>
          <a:xfrm>
            <a:off x="4509595" y="5969000"/>
            <a:ext cx="15364809" cy="177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57200">
              <a:defRPr sz="5500">
                <a:solidFill>
                  <a:srgbClr val="000000"/>
                </a:solidFill>
                <a:latin typeface="Helvetica"/>
                <a:ea typeface="Helvetica"/>
                <a:cs typeface="Helvetica"/>
                <a:sym typeface="Helvetica"/>
              </a:defRPr>
            </a:lvl1pPr>
          </a:lstStyle>
          <a:p>
            <a:pPr/>
            <a:r>
              <a:t>Who or what can you appeal to in order to validate what God declares to be true?</a:t>
            </a:r>
          </a:p>
        </p:txBody>
      </p:sp>
      <p:sp>
        <p:nvSpPr>
          <p:cNvPr id="177" name="“For when God made a promise to Abraham, because He could swear by no one greater,…"/>
          <p:cNvSpPr txBox="1"/>
          <p:nvPr/>
        </p:nvSpPr>
        <p:spPr>
          <a:xfrm>
            <a:off x="4247119" y="8635909"/>
            <a:ext cx="15889762" cy="261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sz="5500">
                <a:solidFill>
                  <a:srgbClr val="000000"/>
                </a:solidFill>
                <a:latin typeface="Helvetica"/>
                <a:ea typeface="Helvetica"/>
                <a:cs typeface="Helvetica"/>
                <a:sym typeface="Helvetica"/>
              </a:defRPr>
            </a:pPr>
            <a:r>
              <a:t>“For when God made a promise to Abraham, </a:t>
            </a:r>
            <a:r>
              <a:t>because He could swear by no one greater,</a:t>
            </a:r>
            <a:r>
              <a:t> </a:t>
            </a:r>
          </a:p>
          <a:p>
            <a:pPr defTabSz="457200">
              <a:defRPr sz="5500">
                <a:solidFill>
                  <a:srgbClr val="000000"/>
                </a:solidFill>
                <a:latin typeface="Helvetica"/>
                <a:ea typeface="Helvetica"/>
                <a:cs typeface="Helvetica"/>
                <a:sym typeface="Helvetica"/>
              </a:defRPr>
            </a:pPr>
            <a:r>
              <a:t>He swore by Himself”</a:t>
            </a:r>
          </a:p>
        </p:txBody>
      </p:sp>
      <p:sp>
        <p:nvSpPr>
          <p:cNvPr id="178" name="Hebrews 6:13"/>
          <p:cNvSpPr txBox="1"/>
          <p:nvPr/>
        </p:nvSpPr>
        <p:spPr>
          <a:xfrm>
            <a:off x="14814542" y="11497917"/>
            <a:ext cx="4550758"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457200">
              <a:defRPr sz="5500">
                <a:solidFill>
                  <a:srgbClr val="000000"/>
                </a:solidFill>
                <a:latin typeface="Helvetica"/>
                <a:ea typeface="Helvetica"/>
                <a:cs typeface="Helvetica"/>
                <a:sym typeface="Helvetica"/>
              </a:defRPr>
            </a:lvl1pPr>
          </a:lstStyle>
          <a:p>
            <a:pPr/>
            <a:r>
              <a:t>Hebrews 6:13</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5"/>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17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177"/>
                                        </p:tgtEl>
                                        <p:attrNameLst>
                                          <p:attrName>style.visibility</p:attrName>
                                        </p:attrNameLst>
                                      </p:cBhvr>
                                      <p:to>
                                        <p:strVal val="visible"/>
                                      </p:to>
                                    </p:set>
                                  </p:childTnLst>
                                </p:cTn>
                              </p:par>
                            </p:childTnLst>
                          </p:cTn>
                        </p:par>
                        <p:par>
                          <p:cTn id="14" fill="hold">
                            <p:stCondLst>
                              <p:cond delay="0"/>
                            </p:stCondLst>
                            <p:childTnLst>
                              <p:par>
                                <p:cTn id="15" presetClass="entr" nodeType="afterEffect" presetSubtype="0" presetID="1" grpId="4" fill="hold">
                                  <p:stCondLst>
                                    <p:cond delay="0"/>
                                  </p:stCondLst>
                                  <p:iterate type="el" backwards="0">
                                    <p:tmAbs val="0"/>
                                  </p:iterate>
                                  <p:childTnLst>
                                    <p:set>
                                      <p:cBhvr>
                                        <p:cTn id="16" fill="hold"/>
                                        <p:tgtEl>
                                          <p:spTgt spid="17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5" grpId="1"/>
      <p:bldP build="whole" bldLvl="1" animBg="1" rev="0" advAuto="0" spid="177" grpId="3"/>
      <p:bldP build="whole" bldLvl="1" animBg="1" rev="0" advAuto="0" spid="176" grpId="2"/>
      <p:bldP build="whole" bldLvl="1" animBg="1" rev="0" advAuto="0" spid="178" grpId="4"/>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Consider the problems with using another standard to “test” God’s word…"/>
          <p:cNvSpPr txBox="1"/>
          <p:nvPr/>
        </p:nvSpPr>
        <p:spPr>
          <a:xfrm>
            <a:off x="3858728" y="785362"/>
            <a:ext cx="16811040" cy="2084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Consider the problems with using another standard to “test” God’s word…</a:t>
            </a:r>
          </a:p>
        </p:txBody>
      </p:sp>
      <p:sp>
        <p:nvSpPr>
          <p:cNvPr id="181" name="Rectangle"/>
          <p:cNvSpPr/>
          <p:nvPr/>
        </p:nvSpPr>
        <p:spPr>
          <a:xfrm>
            <a:off x="3529679" y="341335"/>
            <a:ext cx="17324642" cy="3007825"/>
          </a:xfrm>
          <a:prstGeom prst="rect">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82" name="It’s a theological problem."/>
          <p:cNvSpPr txBox="1"/>
          <p:nvPr/>
        </p:nvSpPr>
        <p:spPr>
          <a:xfrm>
            <a:off x="3786480" y="3999135"/>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theological problem.</a:t>
            </a:r>
          </a:p>
        </p:txBody>
      </p:sp>
      <p:sp>
        <p:nvSpPr>
          <p:cNvPr id="183" name="It’s a moral problem."/>
          <p:cNvSpPr txBox="1"/>
          <p:nvPr/>
        </p:nvSpPr>
        <p:spPr>
          <a:xfrm>
            <a:off x="3786480" y="7060599"/>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moral problem.</a:t>
            </a:r>
          </a:p>
        </p:txBody>
      </p:sp>
      <p:sp>
        <p:nvSpPr>
          <p:cNvPr id="184" name="You shall not tempt the Lord your God as you tempted Him in Massah."/>
          <p:cNvSpPr txBox="1"/>
          <p:nvPr/>
        </p:nvSpPr>
        <p:spPr>
          <a:xfrm>
            <a:off x="4509595" y="9467574"/>
            <a:ext cx="15364809" cy="177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sz="5500">
                <a:solidFill>
                  <a:srgbClr val="000000"/>
                </a:solidFill>
                <a:latin typeface="Helvetica"/>
                <a:ea typeface="Helvetica"/>
                <a:cs typeface="Helvetica"/>
                <a:sym typeface="Helvetica"/>
              </a:defRPr>
            </a:pPr>
            <a:r>
              <a:t>You shall not tempt the Lord</a:t>
            </a:r>
            <a:r>
              <a:t> your God as you tempted </a:t>
            </a:r>
            <a:r>
              <a:rPr i="1"/>
              <a:t>Him</a:t>
            </a:r>
            <a:r>
              <a:t> in Massah.</a:t>
            </a:r>
          </a:p>
        </p:txBody>
      </p:sp>
      <p:sp>
        <p:nvSpPr>
          <p:cNvPr id="185" name="Deuteronomy 6:16"/>
          <p:cNvSpPr txBox="1"/>
          <p:nvPr/>
        </p:nvSpPr>
        <p:spPr>
          <a:xfrm>
            <a:off x="18405140" y="12332537"/>
            <a:ext cx="5650327"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Deuteronomy 6:16</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Consider the problems with using another standard to “test” God’s word…"/>
          <p:cNvSpPr txBox="1"/>
          <p:nvPr/>
        </p:nvSpPr>
        <p:spPr>
          <a:xfrm>
            <a:off x="3858728" y="785362"/>
            <a:ext cx="16811040" cy="2084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Consider the problems with using another standard to “test” God’s word…</a:t>
            </a:r>
          </a:p>
        </p:txBody>
      </p:sp>
      <p:sp>
        <p:nvSpPr>
          <p:cNvPr id="188" name="Rectangle"/>
          <p:cNvSpPr/>
          <p:nvPr/>
        </p:nvSpPr>
        <p:spPr>
          <a:xfrm>
            <a:off x="3529679" y="341335"/>
            <a:ext cx="17324642" cy="3007825"/>
          </a:xfrm>
          <a:prstGeom prst="rect">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89" name="It’s a theological problem."/>
          <p:cNvSpPr txBox="1"/>
          <p:nvPr/>
        </p:nvSpPr>
        <p:spPr>
          <a:xfrm>
            <a:off x="3786480" y="3999135"/>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theological problem.</a:t>
            </a:r>
          </a:p>
        </p:txBody>
      </p:sp>
      <p:sp>
        <p:nvSpPr>
          <p:cNvPr id="190" name="It’s a moral problem."/>
          <p:cNvSpPr txBox="1"/>
          <p:nvPr/>
        </p:nvSpPr>
        <p:spPr>
          <a:xfrm>
            <a:off x="3786480" y="7060599"/>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moral problem.</a:t>
            </a:r>
          </a:p>
        </p:txBody>
      </p:sp>
      <p:sp>
        <p:nvSpPr>
          <p:cNvPr id="191" name="Yet they tested and provoked the Most High God,…"/>
          <p:cNvSpPr txBox="1"/>
          <p:nvPr/>
        </p:nvSpPr>
        <p:spPr>
          <a:xfrm>
            <a:off x="4509595" y="9348045"/>
            <a:ext cx="15364809" cy="177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sz="5500">
                <a:solidFill>
                  <a:srgbClr val="000000"/>
                </a:solidFill>
                <a:latin typeface="Helvetica"/>
                <a:ea typeface="Helvetica"/>
                <a:cs typeface="Helvetica"/>
                <a:sym typeface="Helvetica"/>
              </a:defRPr>
            </a:pPr>
            <a:r>
              <a:t>Yet </a:t>
            </a:r>
            <a:r>
              <a:t>they tested and provoked the Most High God,</a:t>
            </a:r>
          </a:p>
          <a:p>
            <a:pPr defTabSz="457200">
              <a:defRPr sz="5500">
                <a:solidFill>
                  <a:srgbClr val="000000"/>
                </a:solidFill>
                <a:latin typeface="Helvetica"/>
                <a:ea typeface="Helvetica"/>
                <a:cs typeface="Helvetica"/>
                <a:sym typeface="Helvetica"/>
              </a:defRPr>
            </a:pPr>
            <a:r>
              <a:t>And did not keep His testimonies</a:t>
            </a:r>
          </a:p>
        </p:txBody>
      </p:sp>
      <p:sp>
        <p:nvSpPr>
          <p:cNvPr id="192" name="Psalm 78:56"/>
          <p:cNvSpPr txBox="1"/>
          <p:nvPr/>
        </p:nvSpPr>
        <p:spPr>
          <a:xfrm>
            <a:off x="19099612" y="12332537"/>
            <a:ext cx="4261382"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Psalm 78:56</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Matthew 4:7"/>
          <p:cNvSpPr txBox="1"/>
          <p:nvPr/>
        </p:nvSpPr>
        <p:spPr>
          <a:xfrm>
            <a:off x="19224228" y="12332537"/>
            <a:ext cx="4012150" cy="86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152400" algn="just" defTabSz="457200">
              <a:defRPr sz="5000">
                <a:solidFill>
                  <a:srgbClr val="000000"/>
                </a:solidFill>
                <a:latin typeface="Helvetica"/>
                <a:ea typeface="Helvetica"/>
                <a:cs typeface="Helvetica"/>
                <a:sym typeface="Helvetica"/>
              </a:defRPr>
            </a:lvl1pPr>
          </a:lstStyle>
          <a:p>
            <a:pPr/>
            <a:r>
              <a:t>Matthew 4:7</a:t>
            </a:r>
          </a:p>
        </p:txBody>
      </p:sp>
      <p:sp>
        <p:nvSpPr>
          <p:cNvPr id="195" name="Jesus said to him, “It is written again,…"/>
          <p:cNvSpPr txBox="1"/>
          <p:nvPr/>
        </p:nvSpPr>
        <p:spPr>
          <a:xfrm>
            <a:off x="4509595" y="9348045"/>
            <a:ext cx="15364809" cy="1778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defRPr sz="5500">
                <a:solidFill>
                  <a:srgbClr val="000000"/>
                </a:solidFill>
                <a:latin typeface="Helvetica"/>
                <a:ea typeface="Helvetica"/>
                <a:cs typeface="Helvetica"/>
                <a:sym typeface="Helvetica"/>
              </a:defRPr>
            </a:pPr>
            <a:r>
              <a:t>Jesus said to him, “It is written again, </a:t>
            </a:r>
          </a:p>
          <a:p>
            <a:pPr defTabSz="457200">
              <a:defRPr sz="5500">
                <a:solidFill>
                  <a:srgbClr val="000000"/>
                </a:solidFill>
                <a:latin typeface="Helvetica"/>
                <a:ea typeface="Helvetica"/>
                <a:cs typeface="Helvetica"/>
                <a:sym typeface="Helvetica"/>
              </a:defRPr>
            </a:pPr>
            <a:r>
              <a:t>‘</a:t>
            </a:r>
            <a:r>
              <a:rPr i="1"/>
              <a:t>You shall not</a:t>
            </a:r>
            <a:r>
              <a:t> </a:t>
            </a:r>
            <a:r>
              <a:rPr i="1"/>
              <a:t>tempt the Lord your God.’</a:t>
            </a:r>
          </a:p>
        </p:txBody>
      </p:sp>
      <p:sp>
        <p:nvSpPr>
          <p:cNvPr id="196" name="Consider the problems with using another standard to “test” God’s word…"/>
          <p:cNvSpPr txBox="1"/>
          <p:nvPr/>
        </p:nvSpPr>
        <p:spPr>
          <a:xfrm>
            <a:off x="3858728" y="785362"/>
            <a:ext cx="16811040" cy="2084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a:solidFill>
                  <a:srgbClr val="000000"/>
                </a:solidFill>
              </a:defRPr>
            </a:lvl1pPr>
          </a:lstStyle>
          <a:p>
            <a:pPr/>
            <a:r>
              <a:t>Consider the problems with using another standard to “test” God’s word…</a:t>
            </a:r>
          </a:p>
        </p:txBody>
      </p:sp>
      <p:sp>
        <p:nvSpPr>
          <p:cNvPr id="197" name="Rectangle"/>
          <p:cNvSpPr/>
          <p:nvPr/>
        </p:nvSpPr>
        <p:spPr>
          <a:xfrm>
            <a:off x="3529679" y="341335"/>
            <a:ext cx="17324642" cy="3007825"/>
          </a:xfrm>
          <a:prstGeom prst="rect">
            <a:avLst/>
          </a:prstGeom>
          <a:ln w="63500">
            <a:solidFill>
              <a:srgbClr val="000000"/>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p>
        </p:txBody>
      </p:sp>
      <p:sp>
        <p:nvSpPr>
          <p:cNvPr id="198" name="It’s a theological problem."/>
          <p:cNvSpPr txBox="1"/>
          <p:nvPr/>
        </p:nvSpPr>
        <p:spPr>
          <a:xfrm>
            <a:off x="3786480" y="3999135"/>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theological problem.</a:t>
            </a:r>
          </a:p>
        </p:txBody>
      </p:sp>
      <p:sp>
        <p:nvSpPr>
          <p:cNvPr id="199" name="It’s a moral problem."/>
          <p:cNvSpPr txBox="1"/>
          <p:nvPr/>
        </p:nvSpPr>
        <p:spPr>
          <a:xfrm>
            <a:off x="3786480" y="7060599"/>
            <a:ext cx="16811040"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6500" u="sng">
                <a:solidFill>
                  <a:srgbClr val="000000"/>
                </a:solidFill>
              </a:defRPr>
            </a:lvl1pPr>
          </a:lstStyle>
          <a:p>
            <a:pPr/>
            <a:r>
              <a:t>It’s a moral problem.</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